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notesSlides/notesSlide29.xml" ContentType="application/vnd.openxmlformats-officedocument.presentationml.notesSlide+xml"/>
  <Override PartName="/ppt/charts/chart8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257" r:id="rId4"/>
    <p:sldId id="258" r:id="rId5"/>
    <p:sldId id="260" r:id="rId6"/>
    <p:sldId id="261" r:id="rId7"/>
    <p:sldId id="315" r:id="rId8"/>
    <p:sldId id="376" r:id="rId9"/>
    <p:sldId id="377" r:id="rId10"/>
    <p:sldId id="363" r:id="rId11"/>
    <p:sldId id="364" r:id="rId12"/>
    <p:sldId id="389" r:id="rId13"/>
    <p:sldId id="378" r:id="rId14"/>
    <p:sldId id="379" r:id="rId15"/>
    <p:sldId id="380" r:id="rId16"/>
    <p:sldId id="381" r:id="rId17"/>
    <p:sldId id="269" r:id="rId18"/>
    <p:sldId id="374" r:id="rId19"/>
    <p:sldId id="362" r:id="rId20"/>
    <p:sldId id="341" r:id="rId21"/>
    <p:sldId id="334" r:id="rId22"/>
    <p:sldId id="335" r:id="rId23"/>
    <p:sldId id="336" r:id="rId24"/>
    <p:sldId id="337" r:id="rId25"/>
    <p:sldId id="351" r:id="rId26"/>
    <p:sldId id="342" r:id="rId27"/>
    <p:sldId id="382" r:id="rId28"/>
    <p:sldId id="366" r:id="rId29"/>
    <p:sldId id="367" r:id="rId30"/>
    <p:sldId id="368" r:id="rId31"/>
    <p:sldId id="386" r:id="rId32"/>
    <p:sldId id="387" r:id="rId33"/>
    <p:sldId id="390" r:id="rId34"/>
    <p:sldId id="349" r:id="rId35"/>
    <p:sldId id="385" r:id="rId36"/>
    <p:sldId id="388" r:id="rId37"/>
    <p:sldId id="350" r:id="rId38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9ABEC1"/>
    <a:srgbClr val="2A6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1" autoAdjust="0"/>
    <p:restoredTop sz="84350" autoAdjust="0"/>
  </p:normalViewPr>
  <p:slideViewPr>
    <p:cSldViewPr>
      <p:cViewPr varScale="1">
        <p:scale>
          <a:sx n="98" d="100"/>
          <a:sy n="98" d="100"/>
        </p:scale>
        <p:origin x="224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-2388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9\Desktop\&#1058;&#1077;&#1082;&#1091;&#1097;&#1080;&#1077;\&#1040;&#1085;&#1072;&#1083;&#1080;&#1079;%20&#1088;&#1077;&#1079;&#1091;&#1083;&#1100;&#1090;&#1072;&#1090;&#1086;&#1074;\2017_&#1040;&#1085;&#1072;&#1083;&#1080;&#1090;&#1080;&#1082;&#1072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Q9\Desktop\&#1058;&#1077;&#1082;&#1091;&#1097;&#1080;&#1077;\&#1040;&#1085;&#1072;&#1083;&#1080;&#1079;%20&#1088;&#1077;&#1079;&#1091;&#1083;&#1100;&#1090;&#1072;&#1090;&#1086;&#1074;\2017_&#1040;&#1085;&#1072;&#1083;&#1080;&#1090;&#1080;&#1082;&#1072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192.168.1.3\public2\&#1050;&#1072;&#1073;.204-&#1043;&#1048;&#1040;-9\02_&#1042;&#1077;&#1088;&#1073;&#1080;&#1095;&#1077;&#1074;&#1072;%20&#1070;.&#1057;\&#1057;&#1090;&#1086;&#1088;&#1095;&#1072;&#1082;%20&#1073;&#1086;&#1083;&#1100;&#1096;&#1072;&#1103;%20&#1076;&#1080;&#1072;&#1075;&#1088;&#1072;&#1084;&#1084;&#1072;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192.168.1.3\public2\&#1050;&#1072;&#1073;.204-&#1043;&#1048;&#1040;-9\02_&#1042;&#1077;&#1088;&#1073;&#1080;&#1095;&#1077;&#1074;&#1072;%20&#1070;.&#1057;\&#1044;&#1072;&#1085;&#1085;&#1099;&#1077;%20&#1086;%20&#1087;&#1077;&#1088;&#1077;&#1089;&#1076;&#1072;&#1095;&#1072;&#1093;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192.168.1.3\public2\&#1050;&#1072;&#1073;.204-&#1043;&#1048;&#1040;-9\02_&#1042;&#1077;&#1088;&#1073;&#1080;&#1095;&#1077;&#1074;&#1072;%20&#1070;.&#1057;\&#1044;&#1072;&#1085;&#1085;&#1099;&#1077;%20&#1086;%20&#1087;&#1077;&#1088;&#1077;&#1089;&#1076;&#1072;&#1095;&#1072;&#1093;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0;&#1093;&#1077;&#1077;&#1074;&#1072;\3_&#1048;&#1085;&#1092;&#1086;&#1075;&#1088;&#1072;&#1092;&#1080;&#1082;&#1072;\2017\27%20&#1089;&#1077;&#1085;&#1090;&#1103;&#1073;&#1088;&#1103;%202017_&#1042;&#1050;&#1057;\&#1044;&#1083;&#1103;%20&#1056;.&#1040;.%20&#1043;&#1072;&#1088;&#1076;&#1099;&#1084;&#1086;&#1074;&#1086;&#1081;\&#1054;&#1073;&#1098;&#1077;&#1082;&#1090;&#1080;&#1074;&#1085;&#1086;&#1089;&#1090;&#1100;_&#1085;&#1086;&#1074;&#1072;&#1103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0;&#1093;&#1077;&#1077;&#1074;&#1072;\3_&#1048;&#1085;&#1092;&#1086;&#1075;&#1088;&#1072;&#1092;&#1080;&#1082;&#1072;\2017\27%20&#1089;&#1077;&#1085;&#1090;&#1103;&#1073;&#1088;&#1103;%202017_&#1042;&#1050;&#1057;\&#1044;&#1083;&#1103;%20&#1056;.&#1040;.%20&#1043;&#1072;&#1088;&#1076;&#1099;&#1084;&#1086;&#1074;&#1086;&#1081;\&#1054;&#1073;&#1098;&#1077;&#1082;&#1090;&#1080;&#1074;&#1085;&#1086;&#1089;&#1090;&#1100;_&#1085;&#1086;&#1074;&#1072;&#1103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0;&#1093;&#1077;&#1077;&#1074;&#1072;\3_&#1048;&#1085;&#1092;&#1086;&#1075;&#1088;&#1072;&#1092;&#1080;&#1082;&#1072;\2017\&#1042;&#1055;&#1056;\&#1044;&#1051;&#1071;%20&#1056;.&#1040;.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400" b="1" dirty="0" smtClean="0">
                <a:solidFill>
                  <a:srgbClr val="006699"/>
                </a:solidFill>
              </a:rPr>
              <a:t>ИСБШ  - города</a:t>
            </a:r>
            <a:endParaRPr lang="ru-RU" sz="4400" b="1" dirty="0">
              <a:solidFill>
                <a:srgbClr val="006699"/>
              </a:solidFill>
            </a:endParaRPr>
          </a:p>
        </c:rich>
      </c:tx>
      <c:layout>
        <c:manualLayout>
          <c:xMode val="edge"/>
          <c:yMode val="edge"/>
          <c:x val="0.29475000000000001"/>
          <c:y val="3.703703703703704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Лист1!$B$2:$B$8</c:f>
              <c:strCache>
                <c:ptCount val="7"/>
                <c:pt idx="0">
                  <c:v>г.Анапа</c:v>
                </c:pt>
                <c:pt idx="1">
                  <c:v>г.Армавир</c:v>
                </c:pt>
                <c:pt idx="2">
                  <c:v>г.Геленджик</c:v>
                </c:pt>
                <c:pt idx="3">
                  <c:v>г.Горячий Ключ</c:v>
                </c:pt>
                <c:pt idx="4">
                  <c:v>г.Краснодар</c:v>
                </c:pt>
                <c:pt idx="5">
                  <c:v>г.Новороссийск</c:v>
                </c:pt>
                <c:pt idx="6">
                  <c:v>г.Сочи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16.666666666666668</c:v>
                </c:pt>
                <c:pt idx="1">
                  <c:v>5.2631578947368425</c:v>
                </c:pt>
                <c:pt idx="2">
                  <c:v>9.0909090909090953</c:v>
                </c:pt>
                <c:pt idx="3">
                  <c:v>28.571428571428573</c:v>
                </c:pt>
                <c:pt idx="4">
                  <c:v>10.58823529411765</c:v>
                </c:pt>
                <c:pt idx="5">
                  <c:v>16.666666666666668</c:v>
                </c:pt>
                <c:pt idx="6">
                  <c:v>33.928571428571445</c:v>
                </c:pt>
              </c:numCache>
            </c:numRef>
          </c:val>
        </c:ser>
        <c:ser>
          <c:idx val="1"/>
          <c:order val="1"/>
          <c:tx>
            <c:v>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Лист1!$B$2:$B$8</c:f>
              <c:strCache>
                <c:ptCount val="7"/>
                <c:pt idx="0">
                  <c:v>г.Анапа</c:v>
                </c:pt>
                <c:pt idx="1">
                  <c:v>г.Армавир</c:v>
                </c:pt>
                <c:pt idx="2">
                  <c:v>г.Геленджик</c:v>
                </c:pt>
                <c:pt idx="3">
                  <c:v>г.Горячий Ключ</c:v>
                </c:pt>
                <c:pt idx="4">
                  <c:v>г.Краснодар</c:v>
                </c:pt>
                <c:pt idx="5">
                  <c:v>г.Новороссийск</c:v>
                </c:pt>
                <c:pt idx="6">
                  <c:v>г.Сочи</c:v>
                </c:pt>
              </c:strCache>
            </c:strRef>
          </c:cat>
          <c:val>
            <c:numRef>
              <c:f>Лист1!$D$2:$D$8</c:f>
              <c:numCache>
                <c:formatCode>0</c:formatCode>
                <c:ptCount val="7"/>
                <c:pt idx="0" formatCode="0.0">
                  <c:v>11.111111111111105</c:v>
                </c:pt>
                <c:pt idx="1">
                  <c:v>0</c:v>
                </c:pt>
                <c:pt idx="2">
                  <c:v>0</c:v>
                </c:pt>
                <c:pt idx="3" formatCode="0.0">
                  <c:v>14.285714285714286</c:v>
                </c:pt>
                <c:pt idx="4" formatCode="0.0">
                  <c:v>3.5294117647058822</c:v>
                </c:pt>
                <c:pt idx="5" formatCode="0.0">
                  <c:v>20.833333333333318</c:v>
                </c:pt>
                <c:pt idx="6" formatCode="0.0">
                  <c:v>8.9285714285714217</c:v>
                </c:pt>
              </c:numCache>
            </c:numRef>
          </c:val>
        </c:ser>
        <c:ser>
          <c:idx val="2"/>
          <c:order val="2"/>
          <c:tx>
            <c:v>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Лист1!$B$2:$B$8</c:f>
              <c:strCache>
                <c:ptCount val="7"/>
                <c:pt idx="0">
                  <c:v>г.Анапа</c:v>
                </c:pt>
                <c:pt idx="1">
                  <c:v>г.Армавир</c:v>
                </c:pt>
                <c:pt idx="2">
                  <c:v>г.Геленджик</c:v>
                </c:pt>
                <c:pt idx="3">
                  <c:v>г.Горячий Ключ</c:v>
                </c:pt>
                <c:pt idx="4">
                  <c:v>г.Краснодар</c:v>
                </c:pt>
                <c:pt idx="5">
                  <c:v>г.Новороссийск</c:v>
                </c:pt>
                <c:pt idx="6">
                  <c:v>г.Сочи</c:v>
                </c:pt>
              </c:strCache>
            </c:strRef>
          </c:cat>
          <c:val>
            <c:numRef>
              <c:f>Лист1!$E$2:$E$8</c:f>
              <c:numCache>
                <c:formatCode>0.0</c:formatCode>
                <c:ptCount val="7"/>
                <c:pt idx="0">
                  <c:v>5.5555555555555518</c:v>
                </c:pt>
                <c:pt idx="1">
                  <c:v>21.052631578947356</c:v>
                </c:pt>
                <c:pt idx="2">
                  <c:v>27.272727272727252</c:v>
                </c:pt>
                <c:pt idx="3">
                  <c:v>14.285714285714286</c:v>
                </c:pt>
                <c:pt idx="4">
                  <c:v>5.8823529411764692</c:v>
                </c:pt>
                <c:pt idx="5">
                  <c:v>8.3333333333333357</c:v>
                </c:pt>
                <c:pt idx="6">
                  <c:v>7.1428571428571415</c:v>
                </c:pt>
              </c:numCache>
            </c:numRef>
          </c:val>
        </c:ser>
        <c:ser>
          <c:idx val="3"/>
          <c:order val="3"/>
          <c:tx>
            <c:v>4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Лист1!$B$2:$B$8</c:f>
              <c:strCache>
                <c:ptCount val="7"/>
                <c:pt idx="0">
                  <c:v>г.Анапа</c:v>
                </c:pt>
                <c:pt idx="1">
                  <c:v>г.Армавир</c:v>
                </c:pt>
                <c:pt idx="2">
                  <c:v>г.Геленджик</c:v>
                </c:pt>
                <c:pt idx="3">
                  <c:v>г.Горячий Ключ</c:v>
                </c:pt>
                <c:pt idx="4">
                  <c:v>г.Краснодар</c:v>
                </c:pt>
                <c:pt idx="5">
                  <c:v>г.Новороссийск</c:v>
                </c:pt>
                <c:pt idx="6">
                  <c:v>г.Сочи</c:v>
                </c:pt>
              </c:strCache>
            </c:strRef>
          </c:cat>
          <c:val>
            <c:numRef>
              <c:f>Лист1!$F$2:$F$8</c:f>
              <c:numCache>
                <c:formatCode>0.0</c:formatCode>
                <c:ptCount val="7"/>
                <c:pt idx="0">
                  <c:v>33.333333333333336</c:v>
                </c:pt>
                <c:pt idx="1">
                  <c:v>15.789473684210519</c:v>
                </c:pt>
                <c:pt idx="2">
                  <c:v>45.454545454545425</c:v>
                </c:pt>
                <c:pt idx="3" formatCode="0">
                  <c:v>0</c:v>
                </c:pt>
                <c:pt idx="4">
                  <c:v>22.352941176470591</c:v>
                </c:pt>
                <c:pt idx="5" formatCode="0">
                  <c:v>25</c:v>
                </c:pt>
                <c:pt idx="6">
                  <c:v>28.571428571428573</c:v>
                </c:pt>
              </c:numCache>
            </c:numRef>
          </c:val>
        </c:ser>
        <c:ser>
          <c:idx val="4"/>
          <c:order val="4"/>
          <c:tx>
            <c:v>5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Лист1!$B$2:$B$8</c:f>
              <c:strCache>
                <c:ptCount val="7"/>
                <c:pt idx="0">
                  <c:v>г.Анапа</c:v>
                </c:pt>
                <c:pt idx="1">
                  <c:v>г.Армавир</c:v>
                </c:pt>
                <c:pt idx="2">
                  <c:v>г.Геленджик</c:v>
                </c:pt>
                <c:pt idx="3">
                  <c:v>г.Горячий Ключ</c:v>
                </c:pt>
                <c:pt idx="4">
                  <c:v>г.Краснодар</c:v>
                </c:pt>
                <c:pt idx="5">
                  <c:v>г.Новороссийск</c:v>
                </c:pt>
                <c:pt idx="6">
                  <c:v>г.Сочи</c:v>
                </c:pt>
              </c:strCache>
            </c:strRef>
          </c:cat>
          <c:val>
            <c:numRef>
              <c:f>Лист1!$G$2:$G$8</c:f>
              <c:numCache>
                <c:formatCode>0.0</c:formatCode>
                <c:ptCount val="7"/>
                <c:pt idx="0">
                  <c:v>33.333333333333336</c:v>
                </c:pt>
                <c:pt idx="1">
                  <c:v>57.894736842105274</c:v>
                </c:pt>
                <c:pt idx="2">
                  <c:v>18.181818181818194</c:v>
                </c:pt>
                <c:pt idx="3">
                  <c:v>42.85714285714284</c:v>
                </c:pt>
                <c:pt idx="4">
                  <c:v>57.647058823529413</c:v>
                </c:pt>
                <c:pt idx="5">
                  <c:v>29.166666666666668</c:v>
                </c:pt>
                <c:pt idx="6">
                  <c:v>21.428571428571427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4436968"/>
        <c:axId val="214912248"/>
      </c:barChart>
      <c:catAx>
        <c:axId val="21443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912248"/>
        <c:crosses val="autoZero"/>
        <c:auto val="1"/>
        <c:lblAlgn val="ctr"/>
        <c:lblOffset val="100"/>
        <c:noMultiLvlLbl val="0"/>
      </c:catAx>
      <c:valAx>
        <c:axId val="21491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436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Русский язык и Математика высокая доля «5»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4334335758736127E-2"/>
          <c:y val="7.9119554906032896E-2"/>
          <c:w val="0.92728881391052431"/>
          <c:h val="0.72558144443037464"/>
        </c:manualLayout>
      </c:layout>
      <c:barChart>
        <c:barDir val="col"/>
        <c:grouping val="clustered"/>
        <c:varyColors val="0"/>
        <c:ser>
          <c:idx val="0"/>
          <c:order val="0"/>
          <c:tx>
            <c:v>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898031116786117E-2"/>
                  <c:y val="2.4421198369356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48053108254428E-3"/>
                  <c:y val="-1.2210599184678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557806638719161E-3"/>
                  <c:y val="2.25308272094364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Математика!$L$4:$L$13</c:f>
              <c:strCache>
                <c:ptCount val="5"/>
                <c:pt idx="0">
                  <c:v>г-г.Новороссийск</c:v>
                </c:pt>
                <c:pt idx="1">
                  <c:v>Тихорецкий район</c:v>
                </c:pt>
                <c:pt idx="2">
                  <c:v>Славянский район</c:v>
                </c:pt>
                <c:pt idx="3">
                  <c:v>Ейский район</c:v>
                </c:pt>
                <c:pt idx="4">
                  <c:v>Павловский район</c:v>
                </c:pt>
              </c:strCache>
            </c:strRef>
          </c:cat>
          <c:val>
            <c:numRef>
              <c:f>Математика!$O$4:$O$13</c:f>
              <c:numCache>
                <c:formatCode>General</c:formatCode>
                <c:ptCount val="5"/>
                <c:pt idx="0">
                  <c:v>16.600000000000001</c:v>
                </c:pt>
                <c:pt idx="1">
                  <c:v>23.5</c:v>
                </c:pt>
                <c:pt idx="2">
                  <c:v>15</c:v>
                </c:pt>
                <c:pt idx="3">
                  <c:v>10.5</c:v>
                </c:pt>
                <c:pt idx="4">
                  <c:v>11.7</c:v>
                </c:pt>
              </c:numCache>
            </c:numRef>
          </c:val>
        </c:ser>
        <c:ser>
          <c:idx val="1"/>
          <c:order val="1"/>
          <c:tx>
            <c:v>2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2.1394292630272692E-3"/>
                  <c:y val="-4.17859887796467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Математика!$L$4:$L$13</c:f>
              <c:strCache>
                <c:ptCount val="5"/>
                <c:pt idx="0">
                  <c:v>г-г.Новороссийск</c:v>
                </c:pt>
                <c:pt idx="1">
                  <c:v>Тихорецкий район</c:v>
                </c:pt>
                <c:pt idx="2">
                  <c:v>Славянский район</c:v>
                </c:pt>
                <c:pt idx="3">
                  <c:v>Ейский район</c:v>
                </c:pt>
                <c:pt idx="4">
                  <c:v>Павловский район</c:v>
                </c:pt>
              </c:strCache>
            </c:strRef>
          </c:cat>
          <c:val>
            <c:numRef>
              <c:f>Математика!$P$4:$P$13</c:f>
              <c:numCache>
                <c:formatCode>General</c:formatCode>
                <c:ptCount val="5"/>
                <c:pt idx="0">
                  <c:v>20.8</c:v>
                </c:pt>
                <c:pt idx="1">
                  <c:v>0</c:v>
                </c:pt>
                <c:pt idx="2">
                  <c:v>25</c:v>
                </c:pt>
                <c:pt idx="3">
                  <c:v>36.9</c:v>
                </c:pt>
                <c:pt idx="4">
                  <c:v>11.8</c:v>
                </c:pt>
              </c:numCache>
            </c:numRef>
          </c:val>
        </c:ser>
        <c:ser>
          <c:idx val="2"/>
          <c:order val="2"/>
          <c:tx>
            <c:v>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8.3333333333333367E-3"/>
                  <c:y val="-8.11725924257023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48053108254250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Математика!$L$4:$L$13</c:f>
              <c:strCache>
                <c:ptCount val="5"/>
                <c:pt idx="0">
                  <c:v>г-г.Новороссийск</c:v>
                </c:pt>
                <c:pt idx="1">
                  <c:v>Тихорецкий район</c:v>
                </c:pt>
                <c:pt idx="2">
                  <c:v>Славянский район</c:v>
                </c:pt>
                <c:pt idx="3">
                  <c:v>Ейский район</c:v>
                </c:pt>
                <c:pt idx="4">
                  <c:v>Павловский район</c:v>
                </c:pt>
              </c:strCache>
            </c:strRef>
          </c:cat>
          <c:val>
            <c:numRef>
              <c:f>Математика!$Q$4:$Q$13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11.8</c:v>
                </c:pt>
                <c:pt idx="2">
                  <c:v>15</c:v>
                </c:pt>
                <c:pt idx="3">
                  <c:v>26.3</c:v>
                </c:pt>
                <c:pt idx="4">
                  <c:v>52.9</c:v>
                </c:pt>
              </c:numCache>
            </c:numRef>
          </c:val>
        </c:ser>
        <c:ser>
          <c:idx val="3"/>
          <c:order val="3"/>
          <c:tx>
            <c:v>4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9.6640708110057819E-3"/>
                  <c:y val="-1.6280798912904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Математика!$L$4:$L$13</c:f>
              <c:strCache>
                <c:ptCount val="5"/>
                <c:pt idx="0">
                  <c:v>г-г.Новороссийск</c:v>
                </c:pt>
                <c:pt idx="1">
                  <c:v>Тихорецкий район</c:v>
                </c:pt>
                <c:pt idx="2">
                  <c:v>Славянский район</c:v>
                </c:pt>
                <c:pt idx="3">
                  <c:v>Ейский район</c:v>
                </c:pt>
                <c:pt idx="4">
                  <c:v>Павловский район</c:v>
                </c:pt>
              </c:strCache>
            </c:strRef>
          </c:cat>
          <c:val>
            <c:numRef>
              <c:f>Математика!$R$4:$R$13</c:f>
              <c:numCache>
                <c:formatCode>General</c:formatCode>
                <c:ptCount val="5"/>
                <c:pt idx="0">
                  <c:v>25</c:v>
                </c:pt>
                <c:pt idx="1">
                  <c:v>35.300000000000004</c:v>
                </c:pt>
                <c:pt idx="2">
                  <c:v>20</c:v>
                </c:pt>
                <c:pt idx="3">
                  <c:v>15.8</c:v>
                </c:pt>
                <c:pt idx="4">
                  <c:v>5.9</c:v>
                </c:pt>
              </c:numCache>
            </c:numRef>
          </c:val>
        </c:ser>
        <c:ser>
          <c:idx val="4"/>
          <c:order val="4"/>
          <c:tx>
            <c:v>5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449610621650867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96011097701473E-2"/>
                  <c:y val="2.03513191292977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041939023517918E-2"/>
                      <c:h val="7.183902520318949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Математика!$L$4:$L$13</c:f>
              <c:strCache>
                <c:ptCount val="5"/>
                <c:pt idx="0">
                  <c:v>г-г.Новороссийск</c:v>
                </c:pt>
                <c:pt idx="1">
                  <c:v>Тихорецкий район</c:v>
                </c:pt>
                <c:pt idx="2">
                  <c:v>Славянский район</c:v>
                </c:pt>
                <c:pt idx="3">
                  <c:v>Ейский район</c:v>
                </c:pt>
                <c:pt idx="4">
                  <c:v>Павловский район</c:v>
                </c:pt>
              </c:strCache>
            </c:strRef>
          </c:cat>
          <c:val>
            <c:numRef>
              <c:f>Математика!$S$4:$S$13</c:f>
              <c:numCache>
                <c:formatCode>General</c:formatCode>
                <c:ptCount val="5"/>
                <c:pt idx="0">
                  <c:v>29.3</c:v>
                </c:pt>
                <c:pt idx="1">
                  <c:v>29.4</c:v>
                </c:pt>
                <c:pt idx="2">
                  <c:v>25</c:v>
                </c:pt>
                <c:pt idx="3">
                  <c:v>10.5</c:v>
                </c:pt>
                <c:pt idx="4">
                  <c:v>17.7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986712"/>
        <c:axId val="215051736"/>
      </c:barChart>
      <c:catAx>
        <c:axId val="16598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051736"/>
        <c:crosses val="autoZero"/>
        <c:auto val="1"/>
        <c:lblAlgn val="ctr"/>
        <c:lblOffset val="100"/>
        <c:noMultiLvlLbl val="0"/>
      </c:catAx>
      <c:valAx>
        <c:axId val="215051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98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941618513863538"/>
          <c:y val="0.90460782292870101"/>
          <c:w val="0.16116762972272938"/>
          <c:h val="8.321628820744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1F4E79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baseline="0" dirty="0" smtClean="0">
                <a:solidFill>
                  <a:srgbClr val="00B050"/>
                </a:solidFill>
                <a:effectLst/>
              </a:rPr>
              <a:t>Русский язык и Математика высокая доля «2»</a:t>
            </a:r>
            <a:endParaRPr lang="ru-RU" sz="2400" b="1" dirty="0">
              <a:solidFill>
                <a:srgbClr val="00B050"/>
              </a:solidFill>
              <a:effectLst/>
            </a:endParaRPr>
          </a:p>
        </c:rich>
      </c:tx>
      <c:layout>
        <c:manualLayout>
          <c:xMode val="edge"/>
          <c:yMode val="edge"/>
          <c:x val="0.1589511024283094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495461906592724E-3"/>
                  <c:y val="-1.142768870095471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Математика!$B$15:$B$24</c:f>
              <c:strCache>
                <c:ptCount val="6"/>
                <c:pt idx="0">
                  <c:v>город-курорт Анапа</c:v>
                </c:pt>
                <c:pt idx="1">
                  <c:v>Брюховецкий район</c:v>
                </c:pt>
                <c:pt idx="2">
                  <c:v>город Армавир</c:v>
                </c:pt>
                <c:pt idx="3">
                  <c:v>Темрюкский район</c:v>
                </c:pt>
                <c:pt idx="4">
                  <c:v>Крыловский район</c:v>
                </c:pt>
                <c:pt idx="5">
                  <c:v>Щербиновский район</c:v>
                </c:pt>
              </c:strCache>
            </c:strRef>
          </c:cat>
          <c:val>
            <c:numRef>
              <c:f>Математика!$E$15:$E$24</c:f>
              <c:numCache>
                <c:formatCode>#\ ##0.0</c:formatCode>
                <c:ptCount val="6"/>
                <c:pt idx="0">
                  <c:v>16.7</c:v>
                </c:pt>
                <c:pt idx="1">
                  <c:v>0</c:v>
                </c:pt>
                <c:pt idx="2" formatCode="General">
                  <c:v>5.3</c:v>
                </c:pt>
                <c:pt idx="3">
                  <c:v>7.7</c:v>
                </c:pt>
                <c:pt idx="4">
                  <c:v>36.4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v>2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8.34954619065926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7777777777882E-3"/>
                  <c:y val="7.92739010031255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49546190659262E-3"/>
                  <c:y val="3.11667837670628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Математика!$B$15:$B$24</c:f>
              <c:strCache>
                <c:ptCount val="6"/>
                <c:pt idx="0">
                  <c:v>город-курорт Анапа</c:v>
                </c:pt>
                <c:pt idx="1">
                  <c:v>Брюховецкий район</c:v>
                </c:pt>
                <c:pt idx="2">
                  <c:v>город Армавир</c:v>
                </c:pt>
                <c:pt idx="3">
                  <c:v>Темрюкский район</c:v>
                </c:pt>
                <c:pt idx="4">
                  <c:v>Крыловский район</c:v>
                </c:pt>
                <c:pt idx="5">
                  <c:v>Щербиновский район</c:v>
                </c:pt>
              </c:strCache>
            </c:strRef>
          </c:cat>
          <c:val>
            <c:numRef>
              <c:f>Математика!$F$15:$F$24</c:f>
              <c:numCache>
                <c:formatCode>#\ ##0.0</c:formatCode>
                <c:ptCount val="6"/>
                <c:pt idx="0">
                  <c:v>11.1</c:v>
                </c:pt>
                <c:pt idx="1">
                  <c:v>27.3</c:v>
                </c:pt>
                <c:pt idx="2" formatCode="General">
                  <c:v>0</c:v>
                </c:pt>
                <c:pt idx="3">
                  <c:v>15.4</c:v>
                </c:pt>
                <c:pt idx="4">
                  <c:v>18.2</c:v>
                </c:pt>
                <c:pt idx="5">
                  <c:v>60</c:v>
                </c:pt>
              </c:numCache>
            </c:numRef>
          </c:val>
        </c:ser>
        <c:ser>
          <c:idx val="2"/>
          <c:order val="2"/>
          <c:tx>
            <c:v>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Математика!$B$15:$B$24</c:f>
              <c:strCache>
                <c:ptCount val="6"/>
                <c:pt idx="0">
                  <c:v>город-курорт Анапа</c:v>
                </c:pt>
                <c:pt idx="1">
                  <c:v>Брюховецкий район</c:v>
                </c:pt>
                <c:pt idx="2">
                  <c:v>город Армавир</c:v>
                </c:pt>
                <c:pt idx="3">
                  <c:v>Темрюкский район</c:v>
                </c:pt>
                <c:pt idx="4">
                  <c:v>Крыловский район</c:v>
                </c:pt>
                <c:pt idx="5">
                  <c:v>Щербиновский район</c:v>
                </c:pt>
              </c:strCache>
            </c:strRef>
          </c:cat>
          <c:val>
            <c:numRef>
              <c:f>Математика!$G$15:$G$24</c:f>
              <c:numCache>
                <c:formatCode>#\ ##0.0</c:formatCode>
                <c:ptCount val="6"/>
                <c:pt idx="0">
                  <c:v>5.6</c:v>
                </c:pt>
                <c:pt idx="1">
                  <c:v>36.4</c:v>
                </c:pt>
                <c:pt idx="2" formatCode="General">
                  <c:v>21.1</c:v>
                </c:pt>
                <c:pt idx="3">
                  <c:v>38.5</c:v>
                </c:pt>
                <c:pt idx="4">
                  <c:v>36.4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v>4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776684164479439E-3"/>
                  <c:y val="1.38888498761423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Математика!$B$15:$B$24</c:f>
              <c:strCache>
                <c:ptCount val="6"/>
                <c:pt idx="0">
                  <c:v>город-курорт Анапа</c:v>
                </c:pt>
                <c:pt idx="1">
                  <c:v>Брюховецкий район</c:v>
                </c:pt>
                <c:pt idx="2">
                  <c:v>город Армавир</c:v>
                </c:pt>
                <c:pt idx="3">
                  <c:v>Темрюкский район</c:v>
                </c:pt>
                <c:pt idx="4">
                  <c:v>Крыловский район</c:v>
                </c:pt>
                <c:pt idx="5">
                  <c:v>Щербиновский район</c:v>
                </c:pt>
              </c:strCache>
            </c:strRef>
          </c:cat>
          <c:val>
            <c:numRef>
              <c:f>Математика!$H$15:$H$24</c:f>
              <c:numCache>
                <c:formatCode>#\ ##0.0</c:formatCode>
                <c:ptCount val="6"/>
                <c:pt idx="0">
                  <c:v>33.300000000000004</c:v>
                </c:pt>
                <c:pt idx="1">
                  <c:v>18.100000000000001</c:v>
                </c:pt>
                <c:pt idx="2" formatCode="General">
                  <c:v>15.8</c:v>
                </c:pt>
                <c:pt idx="3">
                  <c:v>26.9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</c:ser>
        <c:ser>
          <c:idx val="4"/>
          <c:order val="4"/>
          <c:tx>
            <c:v>5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495461906592811E-3"/>
                  <c:y val="1.38888513960387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99092381318479E-2"/>
                  <c:y val="-1.55833918835315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Математика!$B$15:$B$24</c:f>
              <c:strCache>
                <c:ptCount val="6"/>
                <c:pt idx="0">
                  <c:v>город-курорт Анапа</c:v>
                </c:pt>
                <c:pt idx="1">
                  <c:v>Брюховецкий район</c:v>
                </c:pt>
                <c:pt idx="2">
                  <c:v>город Армавир</c:v>
                </c:pt>
                <c:pt idx="3">
                  <c:v>Темрюкский район</c:v>
                </c:pt>
                <c:pt idx="4">
                  <c:v>Крыловский район</c:v>
                </c:pt>
                <c:pt idx="5">
                  <c:v>Щербиновский район</c:v>
                </c:pt>
              </c:strCache>
            </c:strRef>
          </c:cat>
          <c:val>
            <c:numRef>
              <c:f>Математика!$I$15:$I$24</c:f>
              <c:numCache>
                <c:formatCode>#\ ##0.0</c:formatCode>
                <c:ptCount val="6"/>
                <c:pt idx="0">
                  <c:v>33.300000000000004</c:v>
                </c:pt>
                <c:pt idx="1">
                  <c:v>18.2</c:v>
                </c:pt>
                <c:pt idx="2" formatCode="General">
                  <c:v>57.8</c:v>
                </c:pt>
                <c:pt idx="3">
                  <c:v>11.5</c:v>
                </c:pt>
                <c:pt idx="4">
                  <c:v>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5141656"/>
        <c:axId val="215098216"/>
      </c:barChart>
      <c:catAx>
        <c:axId val="21514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098216"/>
        <c:crosses val="autoZero"/>
        <c:auto val="1"/>
        <c:lblAlgn val="ctr"/>
        <c:lblOffset val="100"/>
        <c:noMultiLvlLbl val="0"/>
      </c:catAx>
      <c:valAx>
        <c:axId val="215098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14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1F4E79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71292650918641"/>
          <c:y val="6.7792359288422321E-3"/>
          <c:w val="0.83299190726159289"/>
          <c:h val="0.95525780110819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'от МОУО'!$B$3</c:f>
              <c:strCache>
                <c:ptCount val="1"/>
                <c:pt idx="0">
                  <c:v>Доля ОО без двоек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16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19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21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22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23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24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28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29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Pt>
            <c:idx val="30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Pt>
            <c:idx val="31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Pt>
            <c:idx val="33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Pt>
            <c:idx val="34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Pt>
            <c:idx val="35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Pt>
            <c:idx val="36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Pt>
            <c:idx val="37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Pt>
            <c:idx val="38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39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Pt>
            <c:idx val="40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Pt>
            <c:idx val="41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Pt>
            <c:idx val="42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0"/>
              <c:layout>
                <c:manualLayout>
                  <c:x val="-2.77777777777778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'от МОУО'!$A$4:$A$47</c:f>
              <c:strCache>
                <c:ptCount val="44"/>
                <c:pt idx="0">
                  <c:v>Белореченский р-н</c:v>
                </c:pt>
                <c:pt idx="1">
                  <c:v>Кавказский р-н</c:v>
                </c:pt>
                <c:pt idx="2">
                  <c:v>Усть-Лабинский р-н</c:v>
                </c:pt>
                <c:pt idx="3">
                  <c:v>Тимашевский р-н</c:v>
                </c:pt>
                <c:pt idx="4">
                  <c:v>Апшеронский р-н</c:v>
                </c:pt>
                <c:pt idx="5">
                  <c:v>г.Горячий Ключ</c:v>
                </c:pt>
                <c:pt idx="6">
                  <c:v>Мостовский р-н</c:v>
                </c:pt>
                <c:pt idx="7">
                  <c:v>Новопокровский р-н</c:v>
                </c:pt>
                <c:pt idx="8">
                  <c:v>Динской р-н</c:v>
                </c:pt>
                <c:pt idx="9">
                  <c:v>Гулькевичский р-н</c:v>
                </c:pt>
                <c:pt idx="10">
                  <c:v>Тихорецкий р-н</c:v>
                </c:pt>
                <c:pt idx="11">
                  <c:v>Павловский р-н</c:v>
                </c:pt>
                <c:pt idx="12">
                  <c:v>Лабинский р-н</c:v>
                </c:pt>
                <c:pt idx="13">
                  <c:v>Отрадненский р-н</c:v>
                </c:pt>
                <c:pt idx="14">
                  <c:v>Северский р-н</c:v>
                </c:pt>
                <c:pt idx="15">
                  <c:v>Славянский р-н</c:v>
                </c:pt>
                <c:pt idx="16">
                  <c:v>Крымский р-н</c:v>
                </c:pt>
                <c:pt idx="17">
                  <c:v>г.Новороссийск</c:v>
                </c:pt>
                <c:pt idx="18">
                  <c:v>Кущевский р-н</c:v>
                </c:pt>
                <c:pt idx="19">
                  <c:v>Новокубанский р-н</c:v>
                </c:pt>
                <c:pt idx="20">
                  <c:v>Тбилисский р-н</c:v>
                </c:pt>
                <c:pt idx="21">
                  <c:v>Кореновский р-н</c:v>
                </c:pt>
                <c:pt idx="22">
                  <c:v>Абинский р-н</c:v>
                </c:pt>
                <c:pt idx="23">
                  <c:v>г-к.Анапа</c:v>
                </c:pt>
                <c:pt idx="24">
                  <c:v>Туапсинский р-н</c:v>
                </c:pt>
                <c:pt idx="25">
                  <c:v>Староминский р-н</c:v>
                </c:pt>
                <c:pt idx="26">
                  <c:v>Калининский р-н</c:v>
                </c:pt>
                <c:pt idx="27">
                  <c:v>Каневской р-н</c:v>
                </c:pt>
                <c:pt idx="28">
                  <c:v>Выселковский р-н</c:v>
                </c:pt>
                <c:pt idx="29">
                  <c:v>Курганинский р-н</c:v>
                </c:pt>
                <c:pt idx="30">
                  <c:v>Ленинградский р-н</c:v>
                </c:pt>
                <c:pt idx="31">
                  <c:v>Успенский р-н</c:v>
                </c:pt>
                <c:pt idx="32">
                  <c:v>Красноармейский р-н</c:v>
                </c:pt>
                <c:pt idx="33">
                  <c:v>г.Краснодара</c:v>
                </c:pt>
                <c:pt idx="34">
                  <c:v>Белоглинский р-н</c:v>
                </c:pt>
                <c:pt idx="35">
                  <c:v>Крыловский р-н</c:v>
                </c:pt>
                <c:pt idx="36">
                  <c:v>г.Сочи</c:v>
                </c:pt>
                <c:pt idx="37">
                  <c:v>Брюховецкий р-н</c:v>
                </c:pt>
                <c:pt idx="38">
                  <c:v>Темрюкский р-н</c:v>
                </c:pt>
                <c:pt idx="39">
                  <c:v>г-к.Геленджик</c:v>
                </c:pt>
                <c:pt idx="40">
                  <c:v>Ейский р-н</c:v>
                </c:pt>
                <c:pt idx="41">
                  <c:v>Прим.-Ахтарский р-н</c:v>
                </c:pt>
                <c:pt idx="42">
                  <c:v>г.Армавир</c:v>
                </c:pt>
                <c:pt idx="43">
                  <c:v>Щербиновский р-н</c:v>
                </c:pt>
              </c:strCache>
            </c:strRef>
          </c:cat>
          <c:val>
            <c:numRef>
              <c:f>'от МОУО'!$B$4:$B$47</c:f>
              <c:numCache>
                <c:formatCode>0.0</c:formatCode>
                <c:ptCount val="44"/>
                <c:pt idx="0">
                  <c:v>60.606060606060595</c:v>
                </c:pt>
                <c:pt idx="1">
                  <c:v>59.259259259259245</c:v>
                </c:pt>
                <c:pt idx="2">
                  <c:v>48.275862068965516</c:v>
                </c:pt>
                <c:pt idx="3">
                  <c:v>47.368421052631554</c:v>
                </c:pt>
                <c:pt idx="4">
                  <c:v>44</c:v>
                </c:pt>
                <c:pt idx="5">
                  <c:v>43.75</c:v>
                </c:pt>
                <c:pt idx="6">
                  <c:v>41.379310344827609</c:v>
                </c:pt>
                <c:pt idx="7">
                  <c:v>38.888888888888893</c:v>
                </c:pt>
                <c:pt idx="8">
                  <c:v>38.461538461538453</c:v>
                </c:pt>
                <c:pt idx="9">
                  <c:v>37.5</c:v>
                </c:pt>
                <c:pt idx="10">
                  <c:v>36.363636363636338</c:v>
                </c:pt>
                <c:pt idx="11">
                  <c:v>35</c:v>
                </c:pt>
                <c:pt idx="12">
                  <c:v>34.482758620689658</c:v>
                </c:pt>
                <c:pt idx="13">
                  <c:v>33.333333333333329</c:v>
                </c:pt>
                <c:pt idx="14">
                  <c:v>33.333333333333329</c:v>
                </c:pt>
                <c:pt idx="15">
                  <c:v>32.352941176470573</c:v>
                </c:pt>
                <c:pt idx="16">
                  <c:v>31.428571428571427</c:v>
                </c:pt>
                <c:pt idx="17">
                  <c:v>30.555555555555557</c:v>
                </c:pt>
                <c:pt idx="18">
                  <c:v>30</c:v>
                </c:pt>
                <c:pt idx="19">
                  <c:v>29.032258064516135</c:v>
                </c:pt>
                <c:pt idx="20">
                  <c:v>28.571428571428569</c:v>
                </c:pt>
                <c:pt idx="21">
                  <c:v>27.272727272727249</c:v>
                </c:pt>
                <c:pt idx="22">
                  <c:v>25</c:v>
                </c:pt>
                <c:pt idx="23">
                  <c:v>24.137931034482769</c:v>
                </c:pt>
                <c:pt idx="24">
                  <c:v>22.857142857142851</c:v>
                </c:pt>
                <c:pt idx="25">
                  <c:v>22.222222222222207</c:v>
                </c:pt>
                <c:pt idx="26">
                  <c:v>21.428571428571427</c:v>
                </c:pt>
                <c:pt idx="27">
                  <c:v>21.428571428571427</c:v>
                </c:pt>
                <c:pt idx="28">
                  <c:v>21.052631578947352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17.39130434782609</c:v>
                </c:pt>
                <c:pt idx="33">
                  <c:v>16.83168316831684</c:v>
                </c:pt>
                <c:pt idx="34">
                  <c:v>16.666666666666664</c:v>
                </c:pt>
                <c:pt idx="35">
                  <c:v>15.384615384615385</c:v>
                </c:pt>
                <c:pt idx="36">
                  <c:v>14.705882352941179</c:v>
                </c:pt>
                <c:pt idx="37">
                  <c:v>12.5</c:v>
                </c:pt>
                <c:pt idx="38">
                  <c:v>12.5</c:v>
                </c:pt>
                <c:pt idx="39">
                  <c:v>11.76470588235294</c:v>
                </c:pt>
                <c:pt idx="40">
                  <c:v>11.538461538461538</c:v>
                </c:pt>
                <c:pt idx="41">
                  <c:v>5.2631578947368416</c:v>
                </c:pt>
                <c:pt idx="42">
                  <c:v>3.7037037037037042</c:v>
                </c:pt>
                <c:pt idx="4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5759184"/>
        <c:axId val="215759592"/>
      </c:barChart>
      <c:catAx>
        <c:axId val="21575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759592"/>
        <c:crosses val="autoZero"/>
        <c:auto val="1"/>
        <c:lblAlgn val="ctr"/>
        <c:lblOffset val="100"/>
        <c:noMultiLvlLbl val="0"/>
      </c:catAx>
      <c:valAx>
        <c:axId val="215759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759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Данные о пересдаче ОГЭ по русскому языку в 2017 году</a:t>
            </a:r>
          </a:p>
        </c:rich>
      </c:tx>
      <c:layout>
        <c:manualLayout>
          <c:xMode val="edge"/>
          <c:yMode val="edge"/>
          <c:x val="0.19825987158308636"/>
          <c:y val="3.433228914111614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повторно " 2 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52842545167291E-3"/>
                  <c:y val="-8.8949316479564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Лист1!$B$4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оценка " 3 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788217006854751E-2"/>
                  <c:y val="-9.1143332693169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Лист1!$B$5</c:f>
              <c:numCache>
                <c:formatCode>General</c:formatCode>
                <c:ptCount val="1"/>
                <c:pt idx="0">
                  <c:v>1260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оценка " 4 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464796269398371E-2"/>
                  <c:y val="-7.8613870605420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Лист1!$B$6</c:f>
              <c:numCache>
                <c:formatCode>General</c:formatCode>
                <c:ptCount val="1"/>
                <c:pt idx="0">
                  <c:v>203</c:v>
                </c:pt>
              </c:numCache>
            </c:numRef>
          </c:val>
        </c:ser>
        <c:ser>
          <c:idx val="3"/>
          <c:order val="3"/>
          <c:tx>
            <c:strRef>
              <c:f>Лист1!$A$7</c:f>
              <c:strCache>
                <c:ptCount val="1"/>
                <c:pt idx="0">
                  <c:v>оценка " 5 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186180422264762E-2"/>
                  <c:y val="-7.3041168658698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Лист1!$B$7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5760376"/>
        <c:axId val="215760768"/>
        <c:axId val="0"/>
      </c:bar3DChart>
      <c:catAx>
        <c:axId val="215760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5760768"/>
        <c:crosses val="autoZero"/>
        <c:auto val="1"/>
        <c:lblAlgn val="ctr"/>
        <c:lblOffset val="100"/>
        <c:noMultiLvlLbl val="0"/>
      </c:catAx>
      <c:valAx>
        <c:axId val="21576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760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  <a:alpha val="93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206862937718199"/>
          <c:y val="0.90644123472296001"/>
          <c:w val="0.60804907881660442"/>
          <c:h val="7.5770670018797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  <a:alpha val="93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50800" cap="flat" cmpd="sng" algn="ctr">
      <a:solidFill>
        <a:schemeClr val="bg1"/>
      </a:solidFill>
      <a:prstDash val="sysDot"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Данные о пересдаче ОГЭ по математике в 2017 году</a:t>
            </a:r>
          </a:p>
        </c:rich>
      </c:tx>
      <c:layout>
        <c:manualLayout>
          <c:xMode val="edge"/>
          <c:yMode val="edge"/>
          <c:x val="0.20918110236220477"/>
          <c:y val="3.4399665552391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Лист1!$A$13</c:f>
              <c:strCache>
                <c:ptCount val="1"/>
                <c:pt idx="0">
                  <c:v>повторно " 2 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901421013779535E-2"/>
                  <c:y val="-7.8213473315835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Лист1!$B$13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Лист1!$A$14</c:f>
              <c:strCache>
                <c:ptCount val="1"/>
                <c:pt idx="0">
                  <c:v>оценка " 3 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790786948176526E-2"/>
                  <c:y val="-8.2352941176470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Лист1!$B$14</c:f>
              <c:numCache>
                <c:formatCode>General</c:formatCode>
                <c:ptCount val="1"/>
                <c:pt idx="0">
                  <c:v>2664</c:v>
                </c:pt>
              </c:numCache>
            </c:numRef>
          </c:val>
        </c:ser>
        <c:ser>
          <c:idx val="2"/>
          <c:order val="2"/>
          <c:tx>
            <c:strRef>
              <c:f>Лист1!$A$15</c:f>
              <c:strCache>
                <c:ptCount val="1"/>
                <c:pt idx="0">
                  <c:v>оценка " 4 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589251439539232E-2"/>
                  <c:y val="-8.2352941176470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Лист1!$B$15</c:f>
              <c:numCache>
                <c:formatCode>General</c:formatCode>
                <c:ptCount val="1"/>
                <c:pt idx="0">
                  <c:v>325</c:v>
                </c:pt>
              </c:numCache>
            </c:numRef>
          </c:val>
        </c:ser>
        <c:ser>
          <c:idx val="3"/>
          <c:order val="3"/>
          <c:tx>
            <c:strRef>
              <c:f>Лист1!$A$16</c:f>
              <c:strCache>
                <c:ptCount val="1"/>
                <c:pt idx="0">
                  <c:v>оценка " 5 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78822776711442E-2"/>
                  <c:y val="-7.0588235294117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5761552"/>
        <c:axId val="215761944"/>
        <c:axId val="0"/>
      </c:bar3DChart>
      <c:catAx>
        <c:axId val="215761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5761944"/>
        <c:crosses val="autoZero"/>
        <c:auto val="1"/>
        <c:lblAlgn val="ctr"/>
        <c:lblOffset val="100"/>
        <c:noMultiLvlLbl val="0"/>
      </c:catAx>
      <c:valAx>
        <c:axId val="215761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76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  <a:alpha val="93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206862937718199"/>
          <c:y val="0.90644123472296001"/>
          <c:w val="0.66046468279756776"/>
          <c:h val="6.9018887976426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1">
                  <a:lumMod val="50000"/>
                  <a:alpha val="93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50800" cap="flat" cmpd="sng" algn="ctr">
      <a:solidFill>
        <a:schemeClr val="bg1"/>
      </a:solidFill>
      <a:prstDash val="sysDot"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49211198755648E-2"/>
          <c:y val="0.13942323875715745"/>
          <c:w val="0.90307697292893352"/>
          <c:h val="0.60048578445073719"/>
        </c:manualLayout>
      </c:layout>
      <c:lineChart>
        <c:grouping val="standard"/>
        <c:varyColors val="0"/>
        <c:ser>
          <c:idx val="0"/>
          <c:order val="0"/>
          <c:tx>
            <c:strRef>
              <c:f>'Контр. выборка'!$D$132</c:f>
              <c:strCache>
                <c:ptCount val="1"/>
                <c:pt idx="0">
                  <c:v>4 класс ВПР 2016</c:v>
                </c:pt>
              </c:strCache>
            </c:strRef>
          </c:tx>
          <c:spPr>
            <a:ln w="571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'Контр. выборка'!$C$133:$C$150</c:f>
              <c:strCache>
                <c:ptCount val="18"/>
                <c:pt idx="0">
                  <c:v>г. Краснодар СОШ №58     </c:v>
                </c:pt>
                <c:pt idx="1">
                  <c:v>г. Краснодар СОШ №66     </c:v>
                </c:pt>
                <c:pt idx="2">
                  <c:v>г. Новороссийск СОШ №32     </c:v>
                </c:pt>
                <c:pt idx="3">
                  <c:v>г. Новороссийск ТЭЛ  </c:v>
                </c:pt>
                <c:pt idx="4">
                  <c:v>г. Новороссийск  «Гимназия №1»     </c:v>
                </c:pt>
                <c:pt idx="5">
                  <c:v>г. Сочи СОШ №92     </c:v>
                </c:pt>
                <c:pt idx="6">
                  <c:v>г. Сочи СОШ №83     </c:v>
                </c:pt>
                <c:pt idx="7">
                  <c:v>г. Сочи гимназия №8  </c:v>
                </c:pt>
                <c:pt idx="8">
                  <c:v>Брюховецкий р-н СОШ №7     </c:v>
                </c:pt>
                <c:pt idx="9">
                  <c:v>Гулькевичский р-н СОШ №13</c:v>
                </c:pt>
                <c:pt idx="10">
                  <c:v>Динской р-н СОШ № 1</c:v>
                </c:pt>
                <c:pt idx="11">
                  <c:v>Мостовский р-н, СОШ № 5</c:v>
                </c:pt>
                <c:pt idx="12">
                  <c:v>Отрадненский р-н, СОШ № 16</c:v>
                </c:pt>
                <c:pt idx="13">
                  <c:v>Темрюкский р-н, СОШ № 21</c:v>
                </c:pt>
                <c:pt idx="14">
                  <c:v>Темрюкский р-н, СОШ № 22</c:v>
                </c:pt>
                <c:pt idx="15">
                  <c:v>Темрюкский р-н, ООШ № 32</c:v>
                </c:pt>
                <c:pt idx="16">
                  <c:v>Тихорецкий р-н, СОШ № 13</c:v>
                </c:pt>
                <c:pt idx="17">
                  <c:v>Щербиновский р-н СОШ №1</c:v>
                </c:pt>
              </c:strCache>
            </c:strRef>
          </c:cat>
          <c:val>
            <c:numRef>
              <c:f>'Контр. выборка'!$D$133:$D$150</c:f>
              <c:numCache>
                <c:formatCode>General</c:formatCode>
                <c:ptCount val="18"/>
                <c:pt idx="0">
                  <c:v>9.1</c:v>
                </c:pt>
                <c:pt idx="1">
                  <c:v>7.6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8.3000000000000007</c:v>
                </c:pt>
                <c:pt idx="6">
                  <c:v>0</c:v>
                </c:pt>
                <c:pt idx="7">
                  <c:v>0</c:v>
                </c:pt>
                <c:pt idx="8">
                  <c:v>2.9</c:v>
                </c:pt>
                <c:pt idx="9">
                  <c:v>1.9000000000000001</c:v>
                </c:pt>
                <c:pt idx="10">
                  <c:v>4.9000000000000004</c:v>
                </c:pt>
                <c:pt idx="11">
                  <c:v>22.2</c:v>
                </c:pt>
                <c:pt idx="12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6.8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'Контр. выборка'!$E$132</c:f>
              <c:strCache>
                <c:ptCount val="1"/>
                <c:pt idx="0">
                  <c:v>4 класс ВПР 2017 контроль</c:v>
                </c:pt>
              </c:strCache>
            </c:strRef>
          </c:tx>
          <c:spPr>
            <a:ln w="57150" cap="rnd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'Контр. выборка'!$C$133:$C$150</c:f>
              <c:strCache>
                <c:ptCount val="18"/>
                <c:pt idx="0">
                  <c:v>г. Краснодар СОШ №58     </c:v>
                </c:pt>
                <c:pt idx="1">
                  <c:v>г. Краснодар СОШ №66     </c:v>
                </c:pt>
                <c:pt idx="2">
                  <c:v>г. Новороссийск СОШ №32     </c:v>
                </c:pt>
                <c:pt idx="3">
                  <c:v>г. Новороссийск ТЭЛ  </c:v>
                </c:pt>
                <c:pt idx="4">
                  <c:v>г. Новороссийск  «Гимназия №1»     </c:v>
                </c:pt>
                <c:pt idx="5">
                  <c:v>г. Сочи СОШ №92     </c:v>
                </c:pt>
                <c:pt idx="6">
                  <c:v>г. Сочи СОШ №83     </c:v>
                </c:pt>
                <c:pt idx="7">
                  <c:v>г. Сочи гимназия №8  </c:v>
                </c:pt>
                <c:pt idx="8">
                  <c:v>Брюховецкий р-н СОШ №7     </c:v>
                </c:pt>
                <c:pt idx="9">
                  <c:v>Гулькевичский р-н СОШ №13</c:v>
                </c:pt>
                <c:pt idx="10">
                  <c:v>Динской р-н СОШ № 1</c:v>
                </c:pt>
                <c:pt idx="11">
                  <c:v>Мостовский р-н, СОШ № 5</c:v>
                </c:pt>
                <c:pt idx="12">
                  <c:v>Отрадненский р-н, СОШ № 16</c:v>
                </c:pt>
                <c:pt idx="13">
                  <c:v>Темрюкский р-н, СОШ № 21</c:v>
                </c:pt>
                <c:pt idx="14">
                  <c:v>Темрюкский р-н, СОШ № 22</c:v>
                </c:pt>
                <c:pt idx="15">
                  <c:v>Темрюкский р-н, ООШ № 32</c:v>
                </c:pt>
                <c:pt idx="16">
                  <c:v>Тихорецкий р-н, СОШ № 13</c:v>
                </c:pt>
                <c:pt idx="17">
                  <c:v>Щербиновский р-н СОШ №1</c:v>
                </c:pt>
              </c:strCache>
            </c:strRef>
          </c:cat>
          <c:val>
            <c:numRef>
              <c:f>'Контр. выборка'!$E$133:$E$150</c:f>
              <c:numCache>
                <c:formatCode>General</c:formatCode>
                <c:ptCount val="18"/>
                <c:pt idx="0">
                  <c:v>1.2</c:v>
                </c:pt>
                <c:pt idx="1">
                  <c:v>7.6</c:v>
                </c:pt>
                <c:pt idx="2">
                  <c:v>0</c:v>
                </c:pt>
                <c:pt idx="3">
                  <c:v>1.2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0.65000000000000058</c:v>
                </c:pt>
                <c:pt idx="8">
                  <c:v>3.3</c:v>
                </c:pt>
                <c:pt idx="9">
                  <c:v>9.8000000000000007</c:v>
                </c:pt>
                <c:pt idx="10">
                  <c:v>6.4</c:v>
                </c:pt>
                <c:pt idx="11">
                  <c:v>4.5</c:v>
                </c:pt>
                <c:pt idx="12">
                  <c:v>5.0999999999999996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8.7000000000000011</c:v>
                </c:pt>
                <c:pt idx="17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'Контр. выборка'!$F$132</c:f>
              <c:strCache>
                <c:ptCount val="1"/>
                <c:pt idx="0">
                  <c:v>5 класс ВПР 2017 контроль</c:v>
                </c:pt>
              </c:strCache>
            </c:strRef>
          </c:tx>
          <c:spPr>
            <a:ln w="38100" cap="rnd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triangle"/>
            <c:size val="5"/>
            <c:spPr>
              <a:solidFill>
                <a:schemeClr val="accent4"/>
              </a:soli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5"/>
            <c:bubble3D val="0"/>
            <c:spPr>
              <a:ln w="57150" cap="rnd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dPt>
          <c:dPt>
            <c:idx val="17"/>
            <c:bubble3D val="0"/>
            <c:spPr>
              <a:ln w="57150" cap="rnd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dPt>
          <c:cat>
            <c:strRef>
              <c:f>'Контр. выборка'!$C$133:$C$150</c:f>
              <c:strCache>
                <c:ptCount val="18"/>
                <c:pt idx="0">
                  <c:v>г. Краснодар СОШ №58     </c:v>
                </c:pt>
                <c:pt idx="1">
                  <c:v>г. Краснодар СОШ №66     </c:v>
                </c:pt>
                <c:pt idx="2">
                  <c:v>г. Новороссийск СОШ №32     </c:v>
                </c:pt>
                <c:pt idx="3">
                  <c:v>г. Новороссийск ТЭЛ  </c:v>
                </c:pt>
                <c:pt idx="4">
                  <c:v>г. Новороссийск  «Гимназия №1»     </c:v>
                </c:pt>
                <c:pt idx="5">
                  <c:v>г. Сочи СОШ №92     </c:v>
                </c:pt>
                <c:pt idx="6">
                  <c:v>г. Сочи СОШ №83     </c:v>
                </c:pt>
                <c:pt idx="7">
                  <c:v>г. Сочи гимназия №8  </c:v>
                </c:pt>
                <c:pt idx="8">
                  <c:v>Брюховецкий р-н СОШ №7     </c:v>
                </c:pt>
                <c:pt idx="9">
                  <c:v>Гулькевичский р-н СОШ №13</c:v>
                </c:pt>
                <c:pt idx="10">
                  <c:v>Динской р-н СОШ № 1</c:v>
                </c:pt>
                <c:pt idx="11">
                  <c:v>Мостовский р-н, СОШ № 5</c:v>
                </c:pt>
                <c:pt idx="12">
                  <c:v>Отрадненский р-н, СОШ № 16</c:v>
                </c:pt>
                <c:pt idx="13">
                  <c:v>Темрюкский р-н, СОШ № 21</c:v>
                </c:pt>
                <c:pt idx="14">
                  <c:v>Темрюкский р-н, СОШ № 22</c:v>
                </c:pt>
                <c:pt idx="15">
                  <c:v>Темрюкский р-н, ООШ № 32</c:v>
                </c:pt>
                <c:pt idx="16">
                  <c:v>Тихорецкий р-н, СОШ № 13</c:v>
                </c:pt>
                <c:pt idx="17">
                  <c:v>Щербиновский р-н СОШ №1</c:v>
                </c:pt>
              </c:strCache>
            </c:strRef>
          </c:cat>
          <c:val>
            <c:numRef>
              <c:f>'Контр. выборка'!$F$133:$F$150</c:f>
              <c:numCache>
                <c:formatCode>General</c:formatCode>
                <c:ptCount val="18"/>
                <c:pt idx="1">
                  <c:v>26.4</c:v>
                </c:pt>
                <c:pt idx="2">
                  <c:v>0</c:v>
                </c:pt>
                <c:pt idx="3">
                  <c:v>6.4</c:v>
                </c:pt>
                <c:pt idx="4">
                  <c:v>0</c:v>
                </c:pt>
                <c:pt idx="5">
                  <c:v>50</c:v>
                </c:pt>
                <c:pt idx="6">
                  <c:v>60</c:v>
                </c:pt>
                <c:pt idx="7">
                  <c:v>1.1000000000000001</c:v>
                </c:pt>
                <c:pt idx="8">
                  <c:v>18.8</c:v>
                </c:pt>
                <c:pt idx="9">
                  <c:v>14.6</c:v>
                </c:pt>
                <c:pt idx="11">
                  <c:v>11.8</c:v>
                </c:pt>
                <c:pt idx="12">
                  <c:v>7.1</c:v>
                </c:pt>
                <c:pt idx="13">
                  <c:v>2.6</c:v>
                </c:pt>
                <c:pt idx="15">
                  <c:v>11.1</c:v>
                </c:pt>
                <c:pt idx="17">
                  <c:v>16.899999999999999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'Контр. выборка'!$G$132</c:f>
              <c:strCache>
                <c:ptCount val="1"/>
              </c:strCache>
            </c:strRef>
          </c:tx>
          <c:spPr>
            <a:ln w="38100" cap="rnd" cmpd="sng" algn="ctr">
              <a:solidFill>
                <a:schemeClr val="accent3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x"/>
            <c:size val="5"/>
            <c:spPr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'Контр. выборка'!$C$133:$C$150</c:f>
              <c:strCache>
                <c:ptCount val="18"/>
                <c:pt idx="0">
                  <c:v>г. Краснодар СОШ №58     </c:v>
                </c:pt>
                <c:pt idx="1">
                  <c:v>г. Краснодар СОШ №66     </c:v>
                </c:pt>
                <c:pt idx="2">
                  <c:v>г. Новороссийск СОШ №32     </c:v>
                </c:pt>
                <c:pt idx="3">
                  <c:v>г. Новороссийск ТЭЛ  </c:v>
                </c:pt>
                <c:pt idx="4">
                  <c:v>г. Новороссийск  «Гимназия №1»     </c:v>
                </c:pt>
                <c:pt idx="5">
                  <c:v>г. Сочи СОШ №92     </c:v>
                </c:pt>
                <c:pt idx="6">
                  <c:v>г. Сочи СОШ №83     </c:v>
                </c:pt>
                <c:pt idx="7">
                  <c:v>г. Сочи гимназия №8  </c:v>
                </c:pt>
                <c:pt idx="8">
                  <c:v>Брюховецкий р-н СОШ №7     </c:v>
                </c:pt>
                <c:pt idx="9">
                  <c:v>Гулькевичский р-н СОШ №13</c:v>
                </c:pt>
                <c:pt idx="10">
                  <c:v>Динской р-н СОШ № 1</c:v>
                </c:pt>
                <c:pt idx="11">
                  <c:v>Мостовский р-н, СОШ № 5</c:v>
                </c:pt>
                <c:pt idx="12">
                  <c:v>Отрадненский р-н, СОШ № 16</c:v>
                </c:pt>
                <c:pt idx="13">
                  <c:v>Темрюкский р-н, СОШ № 21</c:v>
                </c:pt>
                <c:pt idx="14">
                  <c:v>Темрюкский р-н, СОШ № 22</c:v>
                </c:pt>
                <c:pt idx="15">
                  <c:v>Темрюкский р-н, ООШ № 32</c:v>
                </c:pt>
                <c:pt idx="16">
                  <c:v>Тихорецкий р-н, СОШ № 13</c:v>
                </c:pt>
                <c:pt idx="17">
                  <c:v>Щербиновский р-н СОШ №1</c:v>
                </c:pt>
              </c:strCache>
            </c:strRef>
          </c:cat>
          <c:val>
            <c:numRef>
              <c:f>'Контр. выборка'!$G$133:$G$150</c:f>
              <c:numCache>
                <c:formatCode>General</c:formatCode>
                <c:ptCount val="18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762728"/>
        <c:axId val="215763120"/>
      </c:lineChart>
      <c:catAx>
        <c:axId val="215762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215763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576312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215762728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2.2911066289816852E-2"/>
          <c:y val="8.3056478405315708E-3"/>
          <c:w val="0.97169875264458572"/>
          <c:h val="5.315614617940199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00"/>
              </a:solidFill>
              <a:latin typeface="+mn-lt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000000"/>
      </a:solidFill>
      <a:prstDash val="solid"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85094050743657"/>
          <c:y val="0.10824792152377602"/>
          <c:w val="0.89914905949256363"/>
          <c:h val="0.56672991295082586"/>
        </c:manualLayout>
      </c:layout>
      <c:lineChart>
        <c:grouping val="standard"/>
        <c:varyColors val="0"/>
        <c:ser>
          <c:idx val="0"/>
          <c:order val="0"/>
          <c:tx>
            <c:strRef>
              <c:f>'Контр. выборка'!$D$105</c:f>
              <c:strCache>
                <c:ptCount val="1"/>
                <c:pt idx="0">
                  <c:v>4 класс ВПР 2016</c:v>
                </c:pt>
              </c:strCache>
            </c:strRef>
          </c:tx>
          <c:spPr>
            <a:ln w="57150" cap="rnd" cmpd="sng" algn="ctr">
              <a:solidFill>
                <a:srgbClr val="9D4B07"/>
              </a:solidFill>
              <a:prstDash val="solid"/>
              <a:round/>
            </a:ln>
            <a:effectLst/>
          </c:spPr>
          <c:marker>
            <c:symbol val="diamond"/>
            <c:size val="5"/>
            <c:spPr>
              <a:solidFill>
                <a:srgbClr val="9D4B07"/>
              </a:solidFill>
              <a:ln w="9525" cap="flat" cmpd="sng" algn="ctr">
                <a:solidFill>
                  <a:srgbClr val="9D4B07"/>
                </a:solidFill>
                <a:prstDash val="solid"/>
                <a:round/>
              </a:ln>
              <a:effectLst/>
            </c:spPr>
          </c:marker>
          <c:cat>
            <c:strRef>
              <c:f>'Контр. выборка'!$C$106:$C$123</c:f>
              <c:strCache>
                <c:ptCount val="18"/>
                <c:pt idx="0">
                  <c:v>г. Краснодар СОШ №58     </c:v>
                </c:pt>
                <c:pt idx="1">
                  <c:v>г. Краснодар СОШ №66     </c:v>
                </c:pt>
                <c:pt idx="2">
                  <c:v>г. Новороссийск СОШ №32     </c:v>
                </c:pt>
                <c:pt idx="3">
                  <c:v>г. Новороссийск ТЭЛ  </c:v>
                </c:pt>
                <c:pt idx="4">
                  <c:v>г. Новороссийск  «Гимназия №1»     </c:v>
                </c:pt>
                <c:pt idx="5">
                  <c:v>г. Сочи СОШ №92     </c:v>
                </c:pt>
                <c:pt idx="6">
                  <c:v>г. Сочи СОШ №83     </c:v>
                </c:pt>
                <c:pt idx="7">
                  <c:v>г. Сочи гимназия №8  </c:v>
                </c:pt>
                <c:pt idx="8">
                  <c:v>Брюховецкий р-н СОШ №7     </c:v>
                </c:pt>
                <c:pt idx="9">
                  <c:v>Гулькевичский р-н СОШ №13</c:v>
                </c:pt>
                <c:pt idx="10">
                  <c:v>Динской р-н СОШ № 1</c:v>
                </c:pt>
                <c:pt idx="11">
                  <c:v>Мостовский р-н, СОШ № 5</c:v>
                </c:pt>
                <c:pt idx="12">
                  <c:v>Отрадненский р-н, СОШ № 16</c:v>
                </c:pt>
                <c:pt idx="13">
                  <c:v>Темрюкский р-н, СОШ № 21</c:v>
                </c:pt>
                <c:pt idx="14">
                  <c:v>Темрюкский р-н, СОШ № 22</c:v>
                </c:pt>
                <c:pt idx="15">
                  <c:v>Темрюкский р-н, ООШ № 32</c:v>
                </c:pt>
                <c:pt idx="16">
                  <c:v>Тихорецкий р-н, СОШ № 13</c:v>
                </c:pt>
                <c:pt idx="17">
                  <c:v>Щербиновский р-н СОШ №1</c:v>
                </c:pt>
              </c:strCache>
            </c:strRef>
          </c:cat>
          <c:val>
            <c:numRef>
              <c:f>'Контр. выборка'!$D$106:$D$123</c:f>
              <c:numCache>
                <c:formatCode>General</c:formatCode>
                <c:ptCount val="18"/>
                <c:pt idx="0">
                  <c:v>67.2</c:v>
                </c:pt>
                <c:pt idx="1">
                  <c:v>72.5</c:v>
                </c:pt>
                <c:pt idx="2">
                  <c:v>97</c:v>
                </c:pt>
                <c:pt idx="3">
                  <c:v>89</c:v>
                </c:pt>
                <c:pt idx="4">
                  <c:v>93.8</c:v>
                </c:pt>
                <c:pt idx="5">
                  <c:v>70.8</c:v>
                </c:pt>
                <c:pt idx="6">
                  <c:v>63.1</c:v>
                </c:pt>
                <c:pt idx="7">
                  <c:v>89.4</c:v>
                </c:pt>
                <c:pt idx="8">
                  <c:v>76.5</c:v>
                </c:pt>
                <c:pt idx="9">
                  <c:v>85.2</c:v>
                </c:pt>
                <c:pt idx="10">
                  <c:v>78.400000000000006</c:v>
                </c:pt>
                <c:pt idx="11">
                  <c:v>44.5</c:v>
                </c:pt>
                <c:pt idx="12">
                  <c:v>72.400000000000006</c:v>
                </c:pt>
                <c:pt idx="14">
                  <c:v>100</c:v>
                </c:pt>
                <c:pt idx="15">
                  <c:v>63.7</c:v>
                </c:pt>
                <c:pt idx="16">
                  <c:v>56.2</c:v>
                </c:pt>
                <c:pt idx="17">
                  <c:v>70.3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'Контр. выборка'!$E$105</c:f>
              <c:strCache>
                <c:ptCount val="1"/>
                <c:pt idx="0">
                  <c:v>4 класс ВПР 2017 контроль</c:v>
                </c:pt>
              </c:strCache>
            </c:strRef>
          </c:tx>
          <c:spPr>
            <a:ln w="38100" cap="rnd" cmpd="sng" algn="ctr">
              <a:solidFill>
                <a:srgbClr val="006600"/>
              </a:solidFill>
              <a:prstDash val="solid"/>
              <a:round/>
            </a:ln>
            <a:effectLst/>
          </c:spPr>
          <c:marker>
            <c:symbol val="square"/>
            <c:size val="5"/>
            <c:spPr>
              <a:solidFill>
                <a:srgbClr val="006600"/>
              </a:solidFill>
              <a:ln w="38100" cap="flat" cmpd="sng" algn="ctr">
                <a:solidFill>
                  <a:srgbClr val="006600"/>
                </a:solidFill>
                <a:prstDash val="solid"/>
                <a:round/>
              </a:ln>
              <a:effectLst/>
            </c:spPr>
          </c:marker>
          <c:cat>
            <c:strRef>
              <c:f>'Контр. выборка'!$C$106:$C$123</c:f>
              <c:strCache>
                <c:ptCount val="18"/>
                <c:pt idx="0">
                  <c:v>г. Краснодар СОШ №58     </c:v>
                </c:pt>
                <c:pt idx="1">
                  <c:v>г. Краснодар СОШ №66     </c:v>
                </c:pt>
                <c:pt idx="2">
                  <c:v>г. Новороссийск СОШ №32     </c:v>
                </c:pt>
                <c:pt idx="3">
                  <c:v>г. Новороссийск ТЭЛ  </c:v>
                </c:pt>
                <c:pt idx="4">
                  <c:v>г. Новороссийск  «Гимназия №1»     </c:v>
                </c:pt>
                <c:pt idx="5">
                  <c:v>г. Сочи СОШ №92     </c:v>
                </c:pt>
                <c:pt idx="6">
                  <c:v>г. Сочи СОШ №83     </c:v>
                </c:pt>
                <c:pt idx="7">
                  <c:v>г. Сочи гимназия №8  </c:v>
                </c:pt>
                <c:pt idx="8">
                  <c:v>Брюховецкий р-н СОШ №7     </c:v>
                </c:pt>
                <c:pt idx="9">
                  <c:v>Гулькевичский р-н СОШ №13</c:v>
                </c:pt>
                <c:pt idx="10">
                  <c:v>Динской р-н СОШ № 1</c:v>
                </c:pt>
                <c:pt idx="11">
                  <c:v>Мостовский р-н, СОШ № 5</c:v>
                </c:pt>
                <c:pt idx="12">
                  <c:v>Отрадненский р-н, СОШ № 16</c:v>
                </c:pt>
                <c:pt idx="13">
                  <c:v>Темрюкский р-н, СОШ № 21</c:v>
                </c:pt>
                <c:pt idx="14">
                  <c:v>Темрюкский р-н, СОШ № 22</c:v>
                </c:pt>
                <c:pt idx="15">
                  <c:v>Темрюкский р-н, ООШ № 32</c:v>
                </c:pt>
                <c:pt idx="16">
                  <c:v>Тихорецкий р-н, СОШ № 13</c:v>
                </c:pt>
                <c:pt idx="17">
                  <c:v>Щербиновский р-н СОШ №1</c:v>
                </c:pt>
              </c:strCache>
            </c:strRef>
          </c:cat>
          <c:val>
            <c:numRef>
              <c:f>'Контр. выборка'!$E$106:$E$123</c:f>
              <c:numCache>
                <c:formatCode>General</c:formatCode>
                <c:ptCount val="18"/>
                <c:pt idx="0">
                  <c:v>70.599999999999994</c:v>
                </c:pt>
                <c:pt idx="1">
                  <c:v>62.1</c:v>
                </c:pt>
                <c:pt idx="2">
                  <c:v>95.8</c:v>
                </c:pt>
                <c:pt idx="3">
                  <c:v>80.2</c:v>
                </c:pt>
                <c:pt idx="4">
                  <c:v>92.7</c:v>
                </c:pt>
                <c:pt idx="5">
                  <c:v>62.5</c:v>
                </c:pt>
                <c:pt idx="6">
                  <c:v>53.3</c:v>
                </c:pt>
                <c:pt idx="7">
                  <c:v>89.1</c:v>
                </c:pt>
                <c:pt idx="8">
                  <c:v>76.7</c:v>
                </c:pt>
                <c:pt idx="9">
                  <c:v>68.599999999999994</c:v>
                </c:pt>
                <c:pt idx="10">
                  <c:v>62.8</c:v>
                </c:pt>
                <c:pt idx="11">
                  <c:v>59.1</c:v>
                </c:pt>
                <c:pt idx="12">
                  <c:v>76.900000000000006</c:v>
                </c:pt>
                <c:pt idx="13">
                  <c:v>128</c:v>
                </c:pt>
                <c:pt idx="14">
                  <c:v>66.599999999999994</c:v>
                </c:pt>
                <c:pt idx="15">
                  <c:v>60</c:v>
                </c:pt>
                <c:pt idx="16">
                  <c:v>45.6</c:v>
                </c:pt>
                <c:pt idx="17">
                  <c:v>66.7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'Контр. выборка'!$F$105</c:f>
              <c:strCache>
                <c:ptCount val="1"/>
                <c:pt idx="0">
                  <c:v>5 класс ВПР 2017 контроль</c:v>
                </c:pt>
              </c:strCache>
            </c:strRef>
          </c:tx>
          <c:spPr>
            <a:ln w="57150" cap="rnd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triangle"/>
            <c:size val="5"/>
            <c:spPr>
              <a:solidFill>
                <a:schemeClr val="accent4"/>
              </a:soli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'Контр. выборка'!$C$106:$C$123</c:f>
              <c:strCache>
                <c:ptCount val="18"/>
                <c:pt idx="0">
                  <c:v>г. Краснодар СОШ №58     </c:v>
                </c:pt>
                <c:pt idx="1">
                  <c:v>г. Краснодар СОШ №66     </c:v>
                </c:pt>
                <c:pt idx="2">
                  <c:v>г. Новороссийск СОШ №32     </c:v>
                </c:pt>
                <c:pt idx="3">
                  <c:v>г. Новороссийск ТЭЛ  </c:v>
                </c:pt>
                <c:pt idx="4">
                  <c:v>г. Новороссийск  «Гимназия №1»     </c:v>
                </c:pt>
                <c:pt idx="5">
                  <c:v>г. Сочи СОШ №92     </c:v>
                </c:pt>
                <c:pt idx="6">
                  <c:v>г. Сочи СОШ №83     </c:v>
                </c:pt>
                <c:pt idx="7">
                  <c:v>г. Сочи гимназия №8  </c:v>
                </c:pt>
                <c:pt idx="8">
                  <c:v>Брюховецкий р-н СОШ №7     </c:v>
                </c:pt>
                <c:pt idx="9">
                  <c:v>Гулькевичский р-н СОШ №13</c:v>
                </c:pt>
                <c:pt idx="10">
                  <c:v>Динской р-н СОШ № 1</c:v>
                </c:pt>
                <c:pt idx="11">
                  <c:v>Мостовский р-н, СОШ № 5</c:v>
                </c:pt>
                <c:pt idx="12">
                  <c:v>Отрадненский р-н, СОШ № 16</c:v>
                </c:pt>
                <c:pt idx="13">
                  <c:v>Темрюкский р-н, СОШ № 21</c:v>
                </c:pt>
                <c:pt idx="14">
                  <c:v>Темрюкский р-н, СОШ № 22</c:v>
                </c:pt>
                <c:pt idx="15">
                  <c:v>Темрюкский р-н, ООШ № 32</c:v>
                </c:pt>
                <c:pt idx="16">
                  <c:v>Тихорецкий р-н, СОШ № 13</c:v>
                </c:pt>
                <c:pt idx="17">
                  <c:v>Щербиновский р-н СОШ №1</c:v>
                </c:pt>
              </c:strCache>
            </c:strRef>
          </c:cat>
          <c:val>
            <c:numRef>
              <c:f>'Контр. выборка'!$F$106:$F$123</c:f>
              <c:numCache>
                <c:formatCode>General</c:formatCode>
                <c:ptCount val="18"/>
                <c:pt idx="0">
                  <c:v>0</c:v>
                </c:pt>
                <c:pt idx="1">
                  <c:v>45.1</c:v>
                </c:pt>
                <c:pt idx="2">
                  <c:v>44.3</c:v>
                </c:pt>
                <c:pt idx="3">
                  <c:v>85.4</c:v>
                </c:pt>
                <c:pt idx="4">
                  <c:v>89.8</c:v>
                </c:pt>
                <c:pt idx="5">
                  <c:v>25</c:v>
                </c:pt>
                <c:pt idx="6">
                  <c:v>26.6</c:v>
                </c:pt>
                <c:pt idx="7">
                  <c:v>55.2</c:v>
                </c:pt>
                <c:pt idx="8">
                  <c:v>53.2</c:v>
                </c:pt>
                <c:pt idx="9">
                  <c:v>35.4</c:v>
                </c:pt>
                <c:pt idx="10">
                  <c:v>0</c:v>
                </c:pt>
                <c:pt idx="11">
                  <c:v>29.4</c:v>
                </c:pt>
                <c:pt idx="12">
                  <c:v>71.5</c:v>
                </c:pt>
                <c:pt idx="13">
                  <c:v>64.099999999999994</c:v>
                </c:pt>
                <c:pt idx="15">
                  <c:v>44.7</c:v>
                </c:pt>
                <c:pt idx="17">
                  <c:v>49.3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763904"/>
        <c:axId val="215764296"/>
      </c:lineChart>
      <c:catAx>
        <c:axId val="21576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215764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576429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215763904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6.9156386632826944E-3"/>
          <c:y val="9.3110038971643376E-3"/>
          <c:w val="0.99723509524536336"/>
          <c:h val="5.959042494185180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00"/>
              </a:solidFill>
              <a:latin typeface="+mn-lt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000000"/>
      </a:solidFill>
      <a:prstDash val="solid"/>
    </a:ln>
    <a:effectLst/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57935314257369E-2"/>
          <c:y val="0.15571213230303954"/>
          <c:w val="0.91184269109959104"/>
          <c:h val="0.73714690125713844"/>
        </c:manualLayout>
      </c:layout>
      <c:lineChart>
        <c:grouping val="standard"/>
        <c:varyColors val="0"/>
        <c:ser>
          <c:idx val="0"/>
          <c:order val="0"/>
          <c:tx>
            <c:strRef>
              <c:f>Лист3!$B$4:$C$4</c:f>
              <c:strCache>
                <c:ptCount val="2"/>
                <c:pt idx="0">
                  <c:v>Россия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  <a:prstDash val="solid"/>
              </a:ln>
            </c:spPr>
          </c:marker>
          <c:cat>
            <c:strRef>
              <c:f>Лист3!$D$3:$S$3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11(1)</c:v>
                </c:pt>
                <c:pt idx="11">
                  <c:v>11(2)</c:v>
                </c:pt>
                <c:pt idx="12">
                  <c:v>12(1)</c:v>
                </c:pt>
                <c:pt idx="13">
                  <c:v>12(2)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Лист3!$D$4:$S$4</c:f>
              <c:numCache>
                <c:formatCode>General</c:formatCode>
                <c:ptCount val="16"/>
                <c:pt idx="0">
                  <c:v>81</c:v>
                </c:pt>
                <c:pt idx="1">
                  <c:v>48</c:v>
                </c:pt>
                <c:pt idx="2">
                  <c:v>67</c:v>
                </c:pt>
                <c:pt idx="3">
                  <c:v>54</c:v>
                </c:pt>
                <c:pt idx="4">
                  <c:v>87</c:v>
                </c:pt>
                <c:pt idx="5">
                  <c:v>67</c:v>
                </c:pt>
                <c:pt idx="6">
                  <c:v>64</c:v>
                </c:pt>
                <c:pt idx="7">
                  <c:v>40</c:v>
                </c:pt>
                <c:pt idx="8">
                  <c:v>44</c:v>
                </c:pt>
                <c:pt idx="9">
                  <c:v>51</c:v>
                </c:pt>
                <c:pt idx="10">
                  <c:v>88</c:v>
                </c:pt>
                <c:pt idx="11">
                  <c:v>80</c:v>
                </c:pt>
                <c:pt idx="12">
                  <c:v>59</c:v>
                </c:pt>
                <c:pt idx="13">
                  <c:v>58</c:v>
                </c:pt>
                <c:pt idx="14">
                  <c:v>52</c:v>
                </c:pt>
                <c:pt idx="15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Лист3!$B$5:$C$5</c:f>
              <c:strCache>
                <c:ptCount val="2"/>
                <c:pt idx="0">
                  <c:v>Краснодарский край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</c:spPr>
          </c:marker>
          <c:cat>
            <c:strRef>
              <c:f>Лист3!$D$3:$S$3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11(1)</c:v>
                </c:pt>
                <c:pt idx="11">
                  <c:v>11(2)</c:v>
                </c:pt>
                <c:pt idx="12">
                  <c:v>12(1)</c:v>
                </c:pt>
                <c:pt idx="13">
                  <c:v>12(2)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Лист3!$D$5:$S$5</c:f>
              <c:numCache>
                <c:formatCode>General</c:formatCode>
                <c:ptCount val="16"/>
                <c:pt idx="0">
                  <c:v>79</c:v>
                </c:pt>
                <c:pt idx="1">
                  <c:v>38</c:v>
                </c:pt>
                <c:pt idx="2">
                  <c:v>65</c:v>
                </c:pt>
                <c:pt idx="3">
                  <c:v>48</c:v>
                </c:pt>
                <c:pt idx="4">
                  <c:v>85</c:v>
                </c:pt>
                <c:pt idx="5">
                  <c:v>60</c:v>
                </c:pt>
                <c:pt idx="6">
                  <c:v>65</c:v>
                </c:pt>
                <c:pt idx="7">
                  <c:v>41</c:v>
                </c:pt>
                <c:pt idx="8">
                  <c:v>37</c:v>
                </c:pt>
                <c:pt idx="9">
                  <c:v>44</c:v>
                </c:pt>
                <c:pt idx="10">
                  <c:v>89</c:v>
                </c:pt>
                <c:pt idx="11">
                  <c:v>75</c:v>
                </c:pt>
                <c:pt idx="12">
                  <c:v>53</c:v>
                </c:pt>
                <c:pt idx="13">
                  <c:v>56</c:v>
                </c:pt>
                <c:pt idx="14">
                  <c:v>57</c:v>
                </c:pt>
                <c:pt idx="15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765080"/>
        <c:axId val="215765472"/>
      </c:lineChart>
      <c:catAx>
        <c:axId val="215765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6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215765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57654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215765080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9078988810609207"/>
          <c:y val="1.6666666666666673E-2"/>
          <c:w val="0.67280715568448735"/>
          <c:h val="0.1071431062665231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+mn-lt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C0DE6-CF87-40C7-ADE5-EA1A737C0474}" type="doc">
      <dgm:prSet loTypeId="urn:microsoft.com/office/officeart/2005/8/layout/venn3" loCatId="relationship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F64475-F9A5-42E9-970C-5A4C36EAA958}">
      <dgm:prSet phldrT="[Текст]" custT="1"/>
      <dgm:spPr/>
      <dgm:t>
        <a:bodyPr/>
        <a:lstStyle/>
        <a:p>
          <a:r>
            <a:rPr lang="ru-RU" sz="2000" b="1" dirty="0" smtClean="0"/>
            <a:t>2 уровень </a:t>
          </a:r>
          <a:r>
            <a:rPr lang="ru-RU" sz="2000" dirty="0" smtClean="0"/>
            <a:t>(ниже среднего)</a:t>
          </a:r>
          <a:endParaRPr lang="ru-RU" sz="2000" dirty="0"/>
        </a:p>
      </dgm:t>
    </dgm:pt>
    <dgm:pt modelId="{4B9FBD85-2067-4B91-A385-D3EFE00B79E1}" type="parTrans" cxnId="{EAD4A73D-BF52-4093-995E-3E6F81911A2C}">
      <dgm:prSet/>
      <dgm:spPr/>
      <dgm:t>
        <a:bodyPr/>
        <a:lstStyle/>
        <a:p>
          <a:endParaRPr lang="ru-RU"/>
        </a:p>
      </dgm:t>
    </dgm:pt>
    <dgm:pt modelId="{FE875F18-CFFF-470F-A357-1254F0CB5FCF}" type="sibTrans" cxnId="{EAD4A73D-BF52-4093-995E-3E6F81911A2C}">
      <dgm:prSet/>
      <dgm:spPr/>
      <dgm:t>
        <a:bodyPr/>
        <a:lstStyle/>
        <a:p>
          <a:endParaRPr lang="ru-RU"/>
        </a:p>
      </dgm:t>
    </dgm:pt>
    <dgm:pt modelId="{313541FC-6BBC-487D-93A2-CA2374C600BA}">
      <dgm:prSet phldrT="[Текст]" custT="1"/>
      <dgm:spPr/>
      <dgm:t>
        <a:bodyPr/>
        <a:lstStyle/>
        <a:p>
          <a:r>
            <a:rPr lang="ru-RU" sz="2000" b="1" dirty="0" smtClean="0"/>
            <a:t>4 уровень  </a:t>
          </a:r>
          <a:r>
            <a:rPr lang="ru-RU" sz="2000" dirty="0" smtClean="0"/>
            <a:t>(выше среднего)</a:t>
          </a:r>
          <a:endParaRPr lang="ru-RU" sz="2000" dirty="0"/>
        </a:p>
      </dgm:t>
    </dgm:pt>
    <dgm:pt modelId="{E46F2536-C39A-4EA3-8A93-FD264800A41C}" type="parTrans" cxnId="{F56AA0FA-5D34-4123-BAB0-74F596CCD997}">
      <dgm:prSet/>
      <dgm:spPr/>
      <dgm:t>
        <a:bodyPr/>
        <a:lstStyle/>
        <a:p>
          <a:endParaRPr lang="ru-RU"/>
        </a:p>
      </dgm:t>
    </dgm:pt>
    <dgm:pt modelId="{2EA0D9C9-001E-4BFA-B628-7131755D9734}" type="sibTrans" cxnId="{F56AA0FA-5D34-4123-BAB0-74F596CCD997}">
      <dgm:prSet/>
      <dgm:spPr/>
      <dgm:t>
        <a:bodyPr/>
        <a:lstStyle/>
        <a:p>
          <a:endParaRPr lang="ru-RU"/>
        </a:p>
      </dgm:t>
    </dgm:pt>
    <dgm:pt modelId="{281EA765-E1A7-45F8-8B2F-3CC85C642198}">
      <dgm:prSet phldrT="[Текст]" custT="1"/>
      <dgm:spPr/>
      <dgm:t>
        <a:bodyPr/>
        <a:lstStyle/>
        <a:p>
          <a:r>
            <a:rPr lang="ru-RU" sz="2000" b="1" dirty="0" smtClean="0"/>
            <a:t>5 уровень </a:t>
          </a:r>
          <a:r>
            <a:rPr lang="ru-RU" sz="2000" dirty="0" smtClean="0"/>
            <a:t>(высокий)</a:t>
          </a:r>
          <a:endParaRPr lang="ru-RU" sz="2000" dirty="0"/>
        </a:p>
      </dgm:t>
    </dgm:pt>
    <dgm:pt modelId="{13197430-E4DB-4057-B305-EF3532D7BE77}" type="parTrans" cxnId="{B8B003E4-1252-44DD-8493-80320B31EC89}">
      <dgm:prSet/>
      <dgm:spPr/>
      <dgm:t>
        <a:bodyPr/>
        <a:lstStyle/>
        <a:p>
          <a:endParaRPr lang="ru-RU"/>
        </a:p>
      </dgm:t>
    </dgm:pt>
    <dgm:pt modelId="{62E50B2A-D57D-458D-9BDE-72B7361FEF23}" type="sibTrans" cxnId="{B8B003E4-1252-44DD-8493-80320B31EC89}">
      <dgm:prSet/>
      <dgm:spPr/>
      <dgm:t>
        <a:bodyPr/>
        <a:lstStyle/>
        <a:p>
          <a:endParaRPr lang="ru-RU"/>
        </a:p>
      </dgm:t>
    </dgm:pt>
    <dgm:pt modelId="{5105CBC2-7200-4B34-8ACF-C985D5BD87A3}">
      <dgm:prSet phldrT="[Текст]" custT="1"/>
      <dgm:spPr/>
      <dgm:t>
        <a:bodyPr/>
        <a:lstStyle/>
        <a:p>
          <a:r>
            <a:rPr lang="ru-RU" sz="2000" b="1" dirty="0" smtClean="0"/>
            <a:t>3 уровень </a:t>
          </a:r>
          <a:r>
            <a:rPr lang="ru-RU" sz="2000" dirty="0" smtClean="0"/>
            <a:t>(средний)</a:t>
          </a:r>
          <a:endParaRPr lang="ru-RU" sz="2000" dirty="0"/>
        </a:p>
      </dgm:t>
    </dgm:pt>
    <dgm:pt modelId="{AA0EB52D-5D26-4E75-8F7D-F7908BF09ABF}" type="parTrans" cxnId="{D7F0F64A-D0C1-4C89-8FE7-3AF9750E1304}">
      <dgm:prSet/>
      <dgm:spPr/>
      <dgm:t>
        <a:bodyPr/>
        <a:lstStyle/>
        <a:p>
          <a:endParaRPr lang="ru-RU"/>
        </a:p>
      </dgm:t>
    </dgm:pt>
    <dgm:pt modelId="{08988AD8-AA92-470D-AEC1-AD7E498A2D18}" type="sibTrans" cxnId="{D7F0F64A-D0C1-4C89-8FE7-3AF9750E1304}">
      <dgm:prSet/>
      <dgm:spPr/>
      <dgm:t>
        <a:bodyPr/>
        <a:lstStyle/>
        <a:p>
          <a:endParaRPr lang="ru-RU"/>
        </a:p>
      </dgm:t>
    </dgm:pt>
    <dgm:pt modelId="{801D60C1-75E7-494E-B082-BD69BCF565D3}">
      <dgm:prSet phldrT="[Текст]" custT="1"/>
      <dgm:spPr/>
      <dgm:t>
        <a:bodyPr/>
        <a:lstStyle/>
        <a:p>
          <a:r>
            <a:rPr lang="ru-RU" sz="2000" b="1" dirty="0" smtClean="0"/>
            <a:t>1 уровень  </a:t>
          </a:r>
          <a:r>
            <a:rPr lang="ru-RU" sz="2000" dirty="0" smtClean="0"/>
            <a:t>(низкий)</a:t>
          </a:r>
          <a:endParaRPr lang="ru-RU" sz="2000" dirty="0"/>
        </a:p>
      </dgm:t>
    </dgm:pt>
    <dgm:pt modelId="{2CA0B7C0-12EC-4DF5-9BAF-8D0AC1A168E3}" type="parTrans" cxnId="{A15239BD-3FCC-4932-A858-8407B653F119}">
      <dgm:prSet/>
      <dgm:spPr/>
      <dgm:t>
        <a:bodyPr/>
        <a:lstStyle/>
        <a:p>
          <a:endParaRPr lang="ru-RU"/>
        </a:p>
      </dgm:t>
    </dgm:pt>
    <dgm:pt modelId="{2DE36952-7031-4420-8281-CDFCAD916A0A}" type="sibTrans" cxnId="{A15239BD-3FCC-4932-A858-8407B653F119}">
      <dgm:prSet/>
      <dgm:spPr/>
      <dgm:t>
        <a:bodyPr/>
        <a:lstStyle/>
        <a:p>
          <a:endParaRPr lang="ru-RU"/>
        </a:p>
      </dgm:t>
    </dgm:pt>
    <dgm:pt modelId="{7E9B1D0D-B94B-4D33-8E10-CA3C39261B14}" type="pres">
      <dgm:prSet presAssocID="{FCFC0DE6-CF87-40C7-ADE5-EA1A737C04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968EC-B467-43F9-B75B-267C800FBB57}" type="pres">
      <dgm:prSet presAssocID="{54F64475-F9A5-42E9-970C-5A4C36EAA958}" presName="Name5" presStyleLbl="vennNode1" presStyleIdx="0" presStyleCnt="5" custLinFactX="59737" custLinFactNeighborX="100000" custLinFactNeighborY="15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D105A-4944-42AC-98E3-FE4E17F11D29}" type="pres">
      <dgm:prSet presAssocID="{FE875F18-CFFF-470F-A357-1254F0CB5FCF}" presName="space" presStyleCnt="0"/>
      <dgm:spPr/>
    </dgm:pt>
    <dgm:pt modelId="{27408BF3-3B2E-486F-A24F-4F18493F0FF1}" type="pres">
      <dgm:prSet presAssocID="{313541FC-6BBC-487D-93A2-CA2374C600BA}" presName="Name5" presStyleLbl="vennNode1" presStyleIdx="1" presStyleCnt="5" custLinFactX="123496" custLinFactNeighborX="200000" custLinFactNeighborY="14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C4806-7E53-4295-A5B5-1B4B5ED820FA}" type="pres">
      <dgm:prSet presAssocID="{2EA0D9C9-001E-4BFA-B628-7131755D9734}" presName="space" presStyleCnt="0"/>
      <dgm:spPr/>
    </dgm:pt>
    <dgm:pt modelId="{76E97DEE-3118-4595-92C0-B11BB19BE43E}" type="pres">
      <dgm:prSet presAssocID="{281EA765-E1A7-45F8-8B2F-3CC85C642198}" presName="Name5" presStyleLbl="vennNode1" presStyleIdx="2" presStyleCnt="5" custLinFactX="122327" custLinFactNeighborX="200000" custLinFactNeighborY="15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DE989-B24B-4AC7-B88B-02C202C42F49}" type="pres">
      <dgm:prSet presAssocID="{62E50B2A-D57D-458D-9BDE-72B7361FEF23}" presName="space" presStyleCnt="0"/>
      <dgm:spPr/>
    </dgm:pt>
    <dgm:pt modelId="{B38402A2-039E-4D9C-A330-012FACE16FC2}" type="pres">
      <dgm:prSet presAssocID="{5105CBC2-7200-4B34-8ACF-C985D5BD87A3}" presName="Name5" presStyleLbl="vennNode1" presStyleIdx="3" presStyleCnt="5" custLinFactX="-60000" custLinFactNeighborX="-100000" custLinFactNeighborY="14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78CFC-D4CF-4CF3-B294-62D42F430397}" type="pres">
      <dgm:prSet presAssocID="{08988AD8-AA92-470D-AEC1-AD7E498A2D18}" presName="space" presStyleCnt="0"/>
      <dgm:spPr/>
    </dgm:pt>
    <dgm:pt modelId="{F199873F-7A6E-433B-9FEC-3DE6BAC98EA5}" type="pres">
      <dgm:prSet presAssocID="{801D60C1-75E7-494E-B082-BD69BCF565D3}" presName="Name5" presStyleLbl="vennNode1" presStyleIdx="4" presStyleCnt="5" custLinFactX="-262142" custLinFactNeighborX="-300000" custLinFactNeighborY="1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42F48-B443-483B-A2EE-E66A3F93BBE3}" type="presOf" srcId="{281EA765-E1A7-45F8-8B2F-3CC85C642198}" destId="{76E97DEE-3118-4595-92C0-B11BB19BE43E}" srcOrd="0" destOrd="0" presId="urn:microsoft.com/office/officeart/2005/8/layout/venn3"/>
    <dgm:cxn modelId="{D7F0F64A-D0C1-4C89-8FE7-3AF9750E1304}" srcId="{FCFC0DE6-CF87-40C7-ADE5-EA1A737C0474}" destId="{5105CBC2-7200-4B34-8ACF-C985D5BD87A3}" srcOrd="3" destOrd="0" parTransId="{AA0EB52D-5D26-4E75-8F7D-F7908BF09ABF}" sibTransId="{08988AD8-AA92-470D-AEC1-AD7E498A2D18}"/>
    <dgm:cxn modelId="{F56AA0FA-5D34-4123-BAB0-74F596CCD997}" srcId="{FCFC0DE6-CF87-40C7-ADE5-EA1A737C0474}" destId="{313541FC-6BBC-487D-93A2-CA2374C600BA}" srcOrd="1" destOrd="0" parTransId="{E46F2536-C39A-4EA3-8A93-FD264800A41C}" sibTransId="{2EA0D9C9-001E-4BFA-B628-7131755D9734}"/>
    <dgm:cxn modelId="{A15239BD-3FCC-4932-A858-8407B653F119}" srcId="{FCFC0DE6-CF87-40C7-ADE5-EA1A737C0474}" destId="{801D60C1-75E7-494E-B082-BD69BCF565D3}" srcOrd="4" destOrd="0" parTransId="{2CA0B7C0-12EC-4DF5-9BAF-8D0AC1A168E3}" sibTransId="{2DE36952-7031-4420-8281-CDFCAD916A0A}"/>
    <dgm:cxn modelId="{7D080287-D0A8-444A-ADA9-1E7EC63CD02B}" type="presOf" srcId="{54F64475-F9A5-42E9-970C-5A4C36EAA958}" destId="{21C968EC-B467-43F9-B75B-267C800FBB57}" srcOrd="0" destOrd="0" presId="urn:microsoft.com/office/officeart/2005/8/layout/venn3"/>
    <dgm:cxn modelId="{7A446729-9D8C-4E46-B97C-19E98A5A7F18}" type="presOf" srcId="{FCFC0DE6-CF87-40C7-ADE5-EA1A737C0474}" destId="{7E9B1D0D-B94B-4D33-8E10-CA3C39261B14}" srcOrd="0" destOrd="0" presId="urn:microsoft.com/office/officeart/2005/8/layout/venn3"/>
    <dgm:cxn modelId="{EAD4A73D-BF52-4093-995E-3E6F81911A2C}" srcId="{FCFC0DE6-CF87-40C7-ADE5-EA1A737C0474}" destId="{54F64475-F9A5-42E9-970C-5A4C36EAA958}" srcOrd="0" destOrd="0" parTransId="{4B9FBD85-2067-4B91-A385-D3EFE00B79E1}" sibTransId="{FE875F18-CFFF-470F-A357-1254F0CB5FCF}"/>
    <dgm:cxn modelId="{7532B75D-2C5E-4790-A999-36B65FF565C7}" type="presOf" srcId="{5105CBC2-7200-4B34-8ACF-C985D5BD87A3}" destId="{B38402A2-039E-4D9C-A330-012FACE16FC2}" srcOrd="0" destOrd="0" presId="urn:microsoft.com/office/officeart/2005/8/layout/venn3"/>
    <dgm:cxn modelId="{474E69F7-5847-43E2-A70B-55EE76C7ABF9}" type="presOf" srcId="{313541FC-6BBC-487D-93A2-CA2374C600BA}" destId="{27408BF3-3B2E-486F-A24F-4F18493F0FF1}" srcOrd="0" destOrd="0" presId="urn:microsoft.com/office/officeart/2005/8/layout/venn3"/>
    <dgm:cxn modelId="{2039411A-CD4B-4A0C-A424-E3C23EAED256}" type="presOf" srcId="{801D60C1-75E7-494E-B082-BD69BCF565D3}" destId="{F199873F-7A6E-433B-9FEC-3DE6BAC98EA5}" srcOrd="0" destOrd="0" presId="urn:microsoft.com/office/officeart/2005/8/layout/venn3"/>
    <dgm:cxn modelId="{B8B003E4-1252-44DD-8493-80320B31EC89}" srcId="{FCFC0DE6-CF87-40C7-ADE5-EA1A737C0474}" destId="{281EA765-E1A7-45F8-8B2F-3CC85C642198}" srcOrd="2" destOrd="0" parTransId="{13197430-E4DB-4057-B305-EF3532D7BE77}" sibTransId="{62E50B2A-D57D-458D-9BDE-72B7361FEF23}"/>
    <dgm:cxn modelId="{02AB4193-C821-4461-AA71-6AF3FE74C414}" type="presParOf" srcId="{7E9B1D0D-B94B-4D33-8E10-CA3C39261B14}" destId="{21C968EC-B467-43F9-B75B-267C800FBB57}" srcOrd="0" destOrd="0" presId="urn:microsoft.com/office/officeart/2005/8/layout/venn3"/>
    <dgm:cxn modelId="{906126B8-85FE-4E5C-B7E8-D34B6F4F0289}" type="presParOf" srcId="{7E9B1D0D-B94B-4D33-8E10-CA3C39261B14}" destId="{2B5D105A-4944-42AC-98E3-FE4E17F11D29}" srcOrd="1" destOrd="0" presId="urn:microsoft.com/office/officeart/2005/8/layout/venn3"/>
    <dgm:cxn modelId="{A25911AC-5228-4543-99B5-13149BDD71A9}" type="presParOf" srcId="{7E9B1D0D-B94B-4D33-8E10-CA3C39261B14}" destId="{27408BF3-3B2E-486F-A24F-4F18493F0FF1}" srcOrd="2" destOrd="0" presId="urn:microsoft.com/office/officeart/2005/8/layout/venn3"/>
    <dgm:cxn modelId="{14F76A48-4814-4A0C-8240-162088C02AE5}" type="presParOf" srcId="{7E9B1D0D-B94B-4D33-8E10-CA3C39261B14}" destId="{5E1C4806-7E53-4295-A5B5-1B4B5ED820FA}" srcOrd="3" destOrd="0" presId="urn:microsoft.com/office/officeart/2005/8/layout/venn3"/>
    <dgm:cxn modelId="{001E9856-9F3F-4BEC-B07B-2D16CD132D27}" type="presParOf" srcId="{7E9B1D0D-B94B-4D33-8E10-CA3C39261B14}" destId="{76E97DEE-3118-4595-92C0-B11BB19BE43E}" srcOrd="4" destOrd="0" presId="urn:microsoft.com/office/officeart/2005/8/layout/venn3"/>
    <dgm:cxn modelId="{A57CD92E-B1F0-409A-8FBF-4547C4B3E307}" type="presParOf" srcId="{7E9B1D0D-B94B-4D33-8E10-CA3C39261B14}" destId="{549DE989-B24B-4AC7-B88B-02C202C42F49}" srcOrd="5" destOrd="0" presId="urn:microsoft.com/office/officeart/2005/8/layout/venn3"/>
    <dgm:cxn modelId="{2897269D-BBFF-490C-9CF7-56FF312CD4CC}" type="presParOf" srcId="{7E9B1D0D-B94B-4D33-8E10-CA3C39261B14}" destId="{B38402A2-039E-4D9C-A330-012FACE16FC2}" srcOrd="6" destOrd="0" presId="urn:microsoft.com/office/officeart/2005/8/layout/venn3"/>
    <dgm:cxn modelId="{E63EFE9D-8BF5-4C03-8AC1-9E9FA2AEB340}" type="presParOf" srcId="{7E9B1D0D-B94B-4D33-8E10-CA3C39261B14}" destId="{E5B78CFC-D4CF-4CF3-B294-62D42F430397}" srcOrd="7" destOrd="0" presId="urn:microsoft.com/office/officeart/2005/8/layout/venn3"/>
    <dgm:cxn modelId="{0B256447-6CDA-467C-8812-9082319E7F5A}" type="presParOf" srcId="{7E9B1D0D-B94B-4D33-8E10-CA3C39261B14}" destId="{F199873F-7A6E-433B-9FEC-3DE6BAC98EA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68EC-B467-43F9-B75B-267C800FBB57}">
      <dsp:nvSpPr>
        <dsp:cNvPr id="0" name=""/>
        <dsp:cNvSpPr/>
      </dsp:nvSpPr>
      <dsp:spPr>
        <a:xfrm>
          <a:off x="1543716" y="702147"/>
          <a:ext cx="1934765" cy="193476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477" tIns="25400" rIns="10647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 уровень </a:t>
          </a:r>
          <a:r>
            <a:rPr lang="ru-RU" sz="2000" kern="1200" dirty="0" smtClean="0"/>
            <a:t>(ниже среднего)</a:t>
          </a:r>
          <a:endParaRPr lang="ru-RU" sz="2000" kern="1200" dirty="0"/>
        </a:p>
      </dsp:txBody>
      <dsp:txXfrm>
        <a:off x="1827056" y="985487"/>
        <a:ext cx="1368085" cy="1368085"/>
      </dsp:txXfrm>
    </dsp:sp>
    <dsp:sp modelId="{27408BF3-3B2E-486F-A24F-4F18493F0FF1}">
      <dsp:nvSpPr>
        <dsp:cNvPr id="0" name=""/>
        <dsp:cNvSpPr/>
      </dsp:nvSpPr>
      <dsp:spPr>
        <a:xfrm>
          <a:off x="4712069" y="690558"/>
          <a:ext cx="1934765" cy="1934765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477" tIns="25400" rIns="10647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 уровень  </a:t>
          </a:r>
          <a:r>
            <a:rPr lang="ru-RU" sz="2000" kern="1200" dirty="0" smtClean="0"/>
            <a:t>(выше среднего)</a:t>
          </a:r>
          <a:endParaRPr lang="ru-RU" sz="2000" kern="1200" dirty="0"/>
        </a:p>
      </dsp:txBody>
      <dsp:txXfrm>
        <a:off x="4995409" y="973898"/>
        <a:ext cx="1368085" cy="1368085"/>
      </dsp:txXfrm>
    </dsp:sp>
    <dsp:sp modelId="{76E97DEE-3118-4595-92C0-B11BB19BE43E}">
      <dsp:nvSpPr>
        <dsp:cNvPr id="0" name=""/>
        <dsp:cNvSpPr/>
      </dsp:nvSpPr>
      <dsp:spPr>
        <a:xfrm>
          <a:off x="6193234" y="702147"/>
          <a:ext cx="1934765" cy="1934765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477" tIns="25400" rIns="10647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5 уровень </a:t>
          </a:r>
          <a:r>
            <a:rPr lang="ru-RU" sz="2000" kern="1200" dirty="0" smtClean="0"/>
            <a:t>(высокий)</a:t>
          </a:r>
          <a:endParaRPr lang="ru-RU" sz="2000" kern="1200" dirty="0"/>
        </a:p>
      </dsp:txBody>
      <dsp:txXfrm>
        <a:off x="6476574" y="985487"/>
        <a:ext cx="1368085" cy="1368085"/>
      </dsp:txXfrm>
    </dsp:sp>
    <dsp:sp modelId="{B38402A2-039E-4D9C-A330-012FACE16FC2}">
      <dsp:nvSpPr>
        <dsp:cNvPr id="0" name=""/>
        <dsp:cNvSpPr/>
      </dsp:nvSpPr>
      <dsp:spPr>
        <a:xfrm>
          <a:off x="3096617" y="680400"/>
          <a:ext cx="1934765" cy="1934765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477" tIns="25400" rIns="10647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 уровень </a:t>
          </a:r>
          <a:r>
            <a:rPr lang="ru-RU" sz="2000" kern="1200" dirty="0" smtClean="0"/>
            <a:t>(средний)</a:t>
          </a:r>
          <a:endParaRPr lang="ru-RU" sz="2000" kern="1200" dirty="0"/>
        </a:p>
      </dsp:txBody>
      <dsp:txXfrm>
        <a:off x="3379957" y="963740"/>
        <a:ext cx="1368085" cy="1368085"/>
      </dsp:txXfrm>
    </dsp:sp>
    <dsp:sp modelId="{F199873F-7A6E-433B-9FEC-3DE6BAC98EA5}">
      <dsp:nvSpPr>
        <dsp:cNvPr id="0" name=""/>
        <dsp:cNvSpPr/>
      </dsp:nvSpPr>
      <dsp:spPr>
        <a:xfrm>
          <a:off x="0" y="698955"/>
          <a:ext cx="1934765" cy="1934765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477" tIns="25400" rIns="10647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 уровень  </a:t>
          </a:r>
          <a:r>
            <a:rPr lang="ru-RU" sz="2000" kern="1200" dirty="0" smtClean="0"/>
            <a:t>(низкий)</a:t>
          </a:r>
          <a:endParaRPr lang="ru-RU" sz="2000" kern="1200" dirty="0"/>
        </a:p>
      </dsp:txBody>
      <dsp:txXfrm>
        <a:off x="283340" y="982295"/>
        <a:ext cx="1368085" cy="1368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0.96462</cdr:x>
      <cdr:y>0.45929</cdr:y>
    </cdr:from>
    <cdr:to>
      <cdr:x>0.98824</cdr:x>
      <cdr:y>0.62429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H="1">
          <a:off x="8820472" y="2204864"/>
          <a:ext cx="216024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0.70475</cdr:x>
      <cdr:y>0.08429</cdr:y>
    </cdr:from>
    <cdr:to>
      <cdr:x>0.76775</cdr:x>
      <cdr:y>0.29429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H="1">
          <a:off x="6444208" y="404664"/>
          <a:ext cx="576064" cy="100811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0.29525</cdr:x>
      <cdr:y>0.20429</cdr:y>
    </cdr:from>
    <cdr:to>
      <cdr:x>0.3425</cdr:x>
      <cdr:y>0.32429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H="1">
          <a:off x="2699792" y="980728"/>
          <a:ext cx="432048" cy="57606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0.1535</cdr:x>
      <cdr:y>0.38429</cdr:y>
    </cdr:from>
    <cdr:to>
      <cdr:x>0.17713</cdr:x>
      <cdr:y>0.50429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H="1">
          <a:off x="1403648" y="1844824"/>
          <a:ext cx="216024" cy="57606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0.42125</cdr:x>
      <cdr:y>0.50429</cdr:y>
    </cdr:from>
    <cdr:to>
      <cdr:x>0.45275</cdr:x>
      <cdr:y>0.65429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H="1">
          <a:off x="3851920" y="2420888"/>
          <a:ext cx="288032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0.563</cdr:x>
      <cdr:y>0.23429</cdr:y>
    </cdr:from>
    <cdr:to>
      <cdr:x>0.61025</cdr:x>
      <cdr:y>0.42929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H="1">
          <a:off x="5148064" y="1124744"/>
          <a:ext cx="432048" cy="93610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0.83075</cdr:x>
      <cdr:y>0.35429</cdr:y>
    </cdr:from>
    <cdr:to>
      <cdr:x>0.86224</cdr:x>
      <cdr:y>0.53429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 flipH="1">
          <a:off x="7596336" y="1700808"/>
          <a:ext cx="288032" cy="86409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0.13775</cdr:x>
      <cdr:y>0.35681</cdr:y>
    </cdr:from>
    <cdr:to>
      <cdr:x>0.2165</cdr:x>
      <cdr:y>0.71527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1259631" y="1143233"/>
          <a:ext cx="720080" cy="114856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0.42125</cdr:x>
      <cdr:y>0.19949</cdr:y>
    </cdr:from>
    <cdr:to>
      <cdr:x>0.51575</cdr:x>
      <cdr:y>0.73775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3851919" y="639177"/>
          <a:ext cx="864096" cy="172462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0.48425</cdr:x>
      <cdr:y>0.1955</cdr:y>
    </cdr:from>
    <cdr:to>
      <cdr:x>0.68112</cdr:x>
      <cdr:y>0.2375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4427984" y="1340768"/>
          <a:ext cx="1800200" cy="288032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chemeClr val="accent2">
                  <a:lumMod val="75000"/>
                </a:schemeClr>
              </a:solidFill>
            </a:rPr>
            <a:t>27,2 </a:t>
          </a:r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% - доля ОО</a:t>
          </a:r>
          <a:endParaRPr lang="ru-RU" sz="16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0.752</cdr:x>
      <cdr:y>0.41744</cdr:y>
    </cdr:from>
    <cdr:to>
      <cdr:x>0.76678</cdr:x>
      <cdr:y>0.43988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876256" y="2862808"/>
          <a:ext cx="135180" cy="153889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0.89778</cdr:x>
      <cdr:y>0.12608</cdr:y>
    </cdr:from>
    <cdr:to>
      <cdr:x>0.98431</cdr:x>
      <cdr:y>0.18652</cdr:y>
    </cdr:to>
    <cdr:pic>
      <cdr:nvPicPr>
        <cdr:cNvPr id="6" name="Picture 2" descr="C:\Users\Филимонова.DES\Desktop\С рабочего стола КНД\ИФ\Downloads\Новый лого + ОГЭ 2 (1)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209272" y="864647"/>
          <a:ext cx="791220" cy="41450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/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0.65451</cdr:x>
      <cdr:y>0.22112</cdr:y>
    </cdr:from>
    <cdr:to>
      <cdr:x>0.9261</cdr:x>
      <cdr:y>0.49004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96840" y="845820"/>
          <a:ext cx="2156460" cy="10287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Распределение оценок</a:t>
          </a:r>
          <a:endParaRPr lang="ru-RU" sz="1600" b="1" cap="none" spc="0" baseline="0" dirty="0">
            <a:ln w="0"/>
            <a:solidFill>
              <a:schemeClr val="accent1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1568</a:t>
          </a:r>
          <a:r>
            <a:rPr lang="ru-RU" sz="1600" b="1" cap="none" spc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1600" b="1" cap="none" spc="0" baseline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обучающихся</a:t>
          </a:r>
          <a:endParaRPr lang="ru-RU" sz="1600" b="1" cap="none" spc="0" dirty="0">
            <a:ln w="0"/>
            <a:solidFill>
              <a:schemeClr val="accent1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0.65451</cdr:x>
      <cdr:y>0.22112</cdr:y>
    </cdr:from>
    <cdr:to>
      <cdr:x>0.9261</cdr:x>
      <cdr:y>0.49004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96836" y="716097"/>
          <a:ext cx="2156435" cy="87089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Распределение оценок</a:t>
          </a:r>
          <a:endParaRPr lang="ru-RU" sz="1600" b="1" cap="none" spc="0" baseline="0" dirty="0">
            <a:ln w="0"/>
            <a:solidFill>
              <a:schemeClr val="accent1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3070</a:t>
          </a:r>
          <a:r>
            <a:rPr lang="ru-RU" sz="1600" b="1" cap="none" spc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1600" b="1" cap="none" spc="0" baseline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обучающихся</a:t>
          </a:r>
          <a:endParaRPr lang="ru-RU" sz="1600" b="1" cap="none" spc="0" dirty="0">
            <a:ln w="0"/>
            <a:solidFill>
              <a:schemeClr val="accent1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1BAEB1-9443-46FB-B260-253244804B59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1AE2A3-B72D-4BCA-81E6-4C8F8A7C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02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F71700-B60B-42F2-89A1-174ADBEA0D0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39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CBC4DE-B702-4949-9AA5-A2EDBBCBC96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48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E04F5C-5410-4DC1-8E09-18E965C7EB19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4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	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B53969-BAF5-47C8-977E-581CD61575B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27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	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D48C39-5840-456A-96DF-CABE6B9C5D4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8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	</a:t>
            </a: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BFE5D3-0034-4E66-A97D-917F9B1A6C4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88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	</a:t>
            </a: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43783F-5275-402F-8833-639036D452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71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	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111ADF-56A4-40A5-88FE-2500990C346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83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6617E6-0DB6-4C78-A1C8-C2272556784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37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8A5B1C-1797-4CB1-ADD0-E3FF09D424F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3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E60211-634B-4EDA-BFAB-F44699CA1A72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9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	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300751-AB19-49BE-9ACD-64A2571B715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71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	</a:t>
            </a:r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218D8A-30DE-45BD-BB57-642A2C35F94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39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1988" y="4721225"/>
            <a:ext cx="5438775" cy="38877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	</a:t>
            </a:r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D946F3-ADA6-4BEB-ACC0-E405FBDE251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47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D435E8-9527-44EA-A1BF-322A86CD779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39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693873-4053-4CE1-9C9E-C64C03C1422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26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735013" y="4792663"/>
            <a:ext cx="5437187" cy="38877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	</a:t>
            </a:r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A9FE07-0A08-40C6-8D2F-B888B384835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49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	</a:t>
            </a:r>
            <a:endParaRPr lang="ru-RU" alt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7B3E1-885B-4672-82CE-688FFCE49201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28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A85E46-40EA-42F1-91B6-F41657F56B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83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D4EA25-A7BE-486D-9C85-0381748461D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41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525C69-E47E-4172-A5F1-6CB0DD9C634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82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1988" y="4721225"/>
            <a:ext cx="5438775" cy="3889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ABF56D-FAFA-414D-8AFD-47C9DD922B4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8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xfrm>
            <a:off x="735013" y="4792663"/>
            <a:ext cx="5437187" cy="38877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	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45EE1-83E4-43F5-B38C-0E0A4EC675D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814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	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1854A8-E498-42E0-A482-B4F08D0DED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05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1988" y="4721225"/>
            <a:ext cx="5438775" cy="3889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5A9E07-E410-43BF-8DFA-376FAD457F7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75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188264-F6FC-42B0-B7EE-BD32950A67E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478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0F0D0A-2234-43FD-B717-9F1A688C452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140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89A00A-E0F1-4EB4-9226-BD1BB35A6F3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515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AutoNum type="arabicPeriod"/>
            </a:pPr>
            <a:endParaRPr lang="ru-RU" smtClean="0"/>
          </a:p>
        </p:txBody>
      </p:sp>
      <p:sp>
        <p:nvSpPr>
          <p:cNvPr id="860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891BCE-EC87-4B4B-B0B0-DC8C3A4B5C7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588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7B15BF-AD92-4123-9BE2-85DC9FDF68E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744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01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660DEB-C59D-407A-AE65-D937C0A9F34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1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	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4DB2E0-FF2D-4FCD-A34D-D5BD6F57161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3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	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687DE1-FD05-4805-A240-109525B9CE9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29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	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E27E94-F4E0-4955-8968-8CC33F8D691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90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/>
              <a:t>	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557537-FB3A-4F77-BFA4-129081FCD9D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57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45815A-C94A-4E23-B086-D1B7B17600A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76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115443-E28C-4F9B-A089-F3487777B62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5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59419-493E-42D5-9716-A7165C098258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7D10-6DCC-4308-86C6-622D54ED8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C1E97-D490-49F4-B845-82A07AD7FB65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B629B-96E7-4922-90E3-773A09991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A0491-39BB-4171-B275-E823A9146891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4557-5855-455E-B872-5778E1FF4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E0D4-EBEE-41B6-ADA1-ABAA8DB4C2F2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C77A-CCA8-4B82-9043-723B9A820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075A1-0910-4947-A965-47A7E7562139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F145-4DED-4FA2-8207-A9796D628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0AB65-8824-4B20-BF56-9B9648D081CD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AECA3-FB4A-4469-B7C3-31E4F73A2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3C61-90AD-4266-959E-4A9F0E914501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6A57-C703-43A3-95E6-C3F3ABC4D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B694E-BA8D-419E-8C44-CD88C2A090FE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6D42B-3E12-4393-8C1B-2E6E414BF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F6F69-8A26-4B87-BCD2-92B2C77BD34A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3E78-FC7B-4535-8928-508241B25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F008-16E0-4A2A-B4EF-285C4F973A63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1300-CEA1-4A22-B36B-408174AC3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9E4B-3B31-4B1B-A0AA-A04926972939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6368-C0E0-40CB-AC21-478997D04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 l="1000" t="17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8C407F-D669-46A5-8749-DB867BC0957D}" type="datetimeFigureOut">
              <a:rPr lang="ru-RU"/>
              <a:pPr>
                <a:defRPr/>
              </a:pPr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425756-ABB6-4410-89B7-8A837DBF4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9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1.png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as.kubannet.ru/?m=1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ro23.ru/metodicheskiy-analiz-rezultatov-gia-2017-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gas.kubannet.ru/?m=112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16013"/>
            <a:ext cx="9144000" cy="574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6"/>
          <p:cNvSpPr/>
          <p:nvPr/>
        </p:nvSpPr>
        <p:spPr>
          <a:xfrm flipV="1">
            <a:off x="0" y="1116013"/>
            <a:ext cx="6310313" cy="5734050"/>
          </a:xfrm>
          <a:custGeom>
            <a:avLst/>
            <a:gdLst>
              <a:gd name="connsiteX0" fmla="*/ 0 w 4510854"/>
              <a:gd name="connsiteY0" fmla="*/ 0 h 6858000"/>
              <a:gd name="connsiteX1" fmla="*/ 4510854 w 4510854"/>
              <a:gd name="connsiteY1" fmla="*/ 0 h 6858000"/>
              <a:gd name="connsiteX2" fmla="*/ 4510854 w 4510854"/>
              <a:gd name="connsiteY2" fmla="*/ 6858000 h 6858000"/>
              <a:gd name="connsiteX3" fmla="*/ 0 w 4510854"/>
              <a:gd name="connsiteY3" fmla="*/ 6858000 h 6858000"/>
              <a:gd name="connsiteX4" fmla="*/ 0 w 4510854"/>
              <a:gd name="connsiteY4" fmla="*/ 0 h 6858000"/>
              <a:gd name="connsiteX0" fmla="*/ 0 w 6406329"/>
              <a:gd name="connsiteY0" fmla="*/ 0 h 6858000"/>
              <a:gd name="connsiteX1" fmla="*/ 6406329 w 6406329"/>
              <a:gd name="connsiteY1" fmla="*/ 9525 h 6858000"/>
              <a:gd name="connsiteX2" fmla="*/ 4510854 w 6406329"/>
              <a:gd name="connsiteY2" fmla="*/ 6858000 h 6858000"/>
              <a:gd name="connsiteX3" fmla="*/ 0 w 6406329"/>
              <a:gd name="connsiteY3" fmla="*/ 6858000 h 6858000"/>
              <a:gd name="connsiteX4" fmla="*/ 0 w 64063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6329" h="6858000">
                <a:moveTo>
                  <a:pt x="0" y="0"/>
                </a:moveTo>
                <a:lnTo>
                  <a:pt x="6406329" y="9525"/>
                </a:lnTo>
                <a:lnTo>
                  <a:pt x="451085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16563"/>
            <a:ext cx="9144000" cy="8937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FFFFFF"/>
                </a:solidFill>
                <a:latin typeface="+mn-lt"/>
                <a:cs typeface="Arial"/>
              </a:rPr>
              <a:t>10 октября 2017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75" y="0"/>
            <a:ext cx="9144000" cy="11160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FFFFFF"/>
                </a:solidFill>
                <a:latin typeface="+mn-lt"/>
                <a:cs typeface="Arial"/>
              </a:rPr>
              <a:t>	</a:t>
            </a: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Министерство образования, науки и молодёжной политики Краснодарского края</a:t>
            </a:r>
          </a:p>
        </p:txBody>
      </p:sp>
      <p:pic>
        <p:nvPicPr>
          <p:cNvPr id="8" name="Picture 2" descr="Край_чистый_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07504" y="2276872"/>
            <a:ext cx="3456384" cy="31612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42" name="Рисунок 5"/>
          <p:cNvPicPr>
            <a:picLocks noChangeAspect="1"/>
          </p:cNvPicPr>
          <p:nvPr/>
        </p:nvPicPr>
        <p:blipFill>
          <a:blip r:embed="rId4"/>
          <a:srcRect l="9187" t="8315" b="19991"/>
          <a:stretch>
            <a:fillRect/>
          </a:stretch>
        </p:blipFill>
        <p:spPr bwMode="auto">
          <a:xfrm>
            <a:off x="762000" y="3368675"/>
            <a:ext cx="21478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" y="-11113"/>
            <a:ext cx="111601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63938" y="2398713"/>
            <a:ext cx="5580062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Итоги государственной итоговой аттестации </a:t>
            </a:r>
            <a:br>
              <a:rPr lang="ru-RU" sz="2400" b="1" i="1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400" b="1" i="1">
                <a:solidFill>
                  <a:srgbClr val="254061"/>
                </a:solidFill>
                <a:latin typeface="Calibri" pitchFamily="34" charset="0"/>
                <a:cs typeface="Times New Roman" pitchFamily="18" charset="0"/>
              </a:rPr>
              <a:t>по образовательным программам основного общего и среднего общего образования (ГИА) в 2017 году и подготовка к проведению ГИА в 2018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002060"/>
                </a:solidFill>
              </a:rPr>
              <a:t>Готовность к получению профессионального образования</a:t>
            </a:r>
          </a:p>
        </p:txBody>
      </p:sp>
      <p:graphicFrame>
        <p:nvGraphicFramePr>
          <p:cNvPr id="2133" name="Object 85"/>
          <p:cNvGraphicFramePr>
            <a:graphicFrameLocks noGrp="1" noChangeAspect="1"/>
          </p:cNvGraphicFramePr>
          <p:nvPr>
            <p:ph idx="1"/>
          </p:nvPr>
        </p:nvGraphicFramePr>
        <p:xfrm>
          <a:off x="-49213" y="1217613"/>
          <a:ext cx="9215438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Chart" r:id="rId4" imgW="9217951" imgH="5511262" progId="Excel.Sheet.8">
                  <p:embed/>
                </p:oleObj>
              </mc:Choice>
              <mc:Fallback>
                <p:oleObj name="Chart" r:id="rId4" imgW="9217951" imgH="5511262" progId="Excel.Sheet.8">
                  <p:embed/>
                  <p:pic>
                    <p:nvPicPr>
                      <p:cNvPr id="0" name="Picture 8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213" y="1217613"/>
                        <a:ext cx="9215438" cy="550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950" y="1341438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Доля выпускников муниципалитета, не сдавших два обязательных ЕГЭ,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из числа выпускников, допущенных к итоговой аттестации</a:t>
            </a:r>
            <a:endParaRPr lang="ru-RU" sz="1600" dirty="0">
              <a:latin typeface="+mn-lt"/>
              <a:cs typeface="+mn-cs"/>
            </a:endParaRPr>
          </a:p>
        </p:txBody>
      </p:sp>
      <p:graphicFrame>
        <p:nvGraphicFramePr>
          <p:cNvPr id="9" name="Group 68"/>
          <p:cNvGraphicFramePr>
            <a:graphicFrameLocks/>
          </p:cNvGraphicFramePr>
          <p:nvPr/>
        </p:nvGraphicFramePr>
        <p:xfrm>
          <a:off x="323850" y="1989138"/>
          <a:ext cx="4038600" cy="3246436"/>
        </p:xfrm>
        <a:graphic>
          <a:graphicData uri="http://schemas.openxmlformats.org/drawingml/2006/table">
            <a:tbl>
              <a:tblPr/>
              <a:tblGrid>
                <a:gridCol w="2447925"/>
                <a:gridCol w="792162"/>
                <a:gridCol w="798513"/>
              </a:tblGrid>
              <a:tr h="654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Муниципальное образование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Горячий Ключ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1,5%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1,6%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Туапсинский район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0,7%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0,8%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Тбилисский район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0,5%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0,6%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Курганинский район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0,5%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6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Кавказский район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0,4%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71"/>
          <p:cNvGraphicFramePr>
            <a:graphicFrameLocks/>
          </p:cNvGraphicFramePr>
          <p:nvPr/>
        </p:nvGraphicFramePr>
        <p:xfrm>
          <a:off x="4572000" y="1989138"/>
          <a:ext cx="4176713" cy="3246436"/>
        </p:xfrm>
        <a:graphic>
          <a:graphicData uri="http://schemas.openxmlformats.org/drawingml/2006/table">
            <a:tbl>
              <a:tblPr/>
              <a:tblGrid>
                <a:gridCol w="2606676"/>
                <a:gridCol w="819150"/>
                <a:gridCol w="750887"/>
              </a:tblGrid>
              <a:tr h="6543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Муниципальное образование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Крыловский район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1,8%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4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Ейский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1,4%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4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Кореновский район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4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Выселковский район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1,4%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0,5%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6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Апшеронский район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0,7%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331913" y="5445125"/>
            <a:ext cx="6119812" cy="86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Среднекраевой показатель – 0,3% -  по результатам основного периода </a:t>
            </a:r>
          </a:p>
        </p:txBody>
      </p:sp>
      <p:sp>
        <p:nvSpPr>
          <p:cNvPr id="3590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006699"/>
                </a:solidFill>
              </a:rPr>
              <a:t>Уровень освоения образовательного стандарта для получения аттестата о среднем образовании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913"/>
            <a:ext cx="9144000" cy="765175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pPr algn="ctr"/>
            <a:r>
              <a:rPr lang="ru-RU" sz="2400" b="1">
                <a:solidFill>
                  <a:srgbClr val="376092"/>
                </a:solidFill>
                <a:latin typeface="Calibri" pitchFamily="34" charset="0"/>
              </a:rPr>
              <a:t>Результаты выполнения работы экзаменуемыми </a:t>
            </a:r>
          </a:p>
          <a:p>
            <a:pPr algn="ctr"/>
            <a:r>
              <a:rPr lang="ru-RU" sz="2400" b="1">
                <a:solidFill>
                  <a:srgbClr val="376092"/>
                </a:solidFill>
                <a:latin typeface="Calibri" pitchFamily="34" charset="0"/>
              </a:rPr>
              <a:t>с разным уровнем подготовки (не достигшие минимального балла,</a:t>
            </a:r>
          </a:p>
          <a:p>
            <a:pPr algn="ctr"/>
            <a:r>
              <a:rPr lang="ru-RU" sz="2400" b="1">
                <a:solidFill>
                  <a:srgbClr val="376092"/>
                </a:solidFill>
                <a:latin typeface="Calibri" pitchFamily="34" charset="0"/>
              </a:rPr>
              <a:t> с результатами до 60 б., до 80 б., высокобалльники) </a:t>
            </a:r>
            <a:endParaRPr lang="ru-RU" altLang="ru-RU" sz="2400">
              <a:solidFill>
                <a:srgbClr val="376092"/>
              </a:solidFill>
              <a:latin typeface="Calibri" pitchFamily="34" charset="0"/>
            </a:endParaRPr>
          </a:p>
        </p:txBody>
      </p:sp>
      <p:graphicFrame>
        <p:nvGraphicFramePr>
          <p:cNvPr id="3" name="Group 139"/>
          <p:cNvGraphicFramePr>
            <a:graphicFrameLocks/>
          </p:cNvGraphicFramePr>
          <p:nvPr/>
        </p:nvGraphicFramePr>
        <p:xfrm>
          <a:off x="2627313" y="1125538"/>
          <a:ext cx="6441231" cy="5699628"/>
        </p:xfrm>
        <a:graphic>
          <a:graphicData uri="http://schemas.openxmlformats.org/drawingml/2006/table">
            <a:tbl>
              <a:tblPr/>
              <a:tblGrid>
                <a:gridCol w="2425402"/>
                <a:gridCol w="1003957"/>
                <a:gridCol w="1003957"/>
                <a:gridCol w="985339"/>
                <a:gridCol w="1022576"/>
              </a:tblGrid>
              <a:tr h="24292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41-60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61-80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81-100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669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Профильный уровень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59,8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669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6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6669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76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76669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76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76669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34,9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60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60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669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6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6669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669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76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otGrid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76669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36,9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76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76669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6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6669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76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17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17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8025" name="TextBox 3"/>
          <p:cNvSpPr txBox="1">
            <a:spLocks noChangeArrowheads="1"/>
          </p:cNvSpPr>
          <p:nvPr/>
        </p:nvSpPr>
        <p:spPr bwMode="auto">
          <a:xfrm>
            <a:off x="182563" y="1125538"/>
            <a:ext cx="230187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Calibri" pitchFamily="34" charset="0"/>
              </a:rPr>
              <a:t>Увеличение долей участников с результатами 41-60, 61-80 и 81-100 т.б. незначительное или отсутствует по профильной математике. </a:t>
            </a:r>
          </a:p>
          <a:p>
            <a:pPr algn="just"/>
            <a:r>
              <a:rPr lang="ru-RU" sz="1400" b="1" u="sng">
                <a:latin typeface="Calibri" pitchFamily="34" charset="0"/>
              </a:rPr>
              <a:t>Гипотеза</a:t>
            </a:r>
            <a:r>
              <a:rPr lang="ru-RU" sz="1400">
                <a:latin typeface="Calibri" pitchFamily="34" charset="0"/>
              </a:rPr>
              <a:t>: </a:t>
            </a:r>
            <a:r>
              <a:rPr lang="ru-RU" sz="1400" b="1">
                <a:latin typeface="Calibri" pitchFamily="34" charset="0"/>
              </a:rPr>
              <a:t>школа</a:t>
            </a:r>
            <a:r>
              <a:rPr lang="ru-RU" sz="1400">
                <a:latin typeface="Calibri" pitchFamily="34" charset="0"/>
              </a:rPr>
              <a:t> адаптировалась к задаче «дотягивания» слабо подготовленных учеников до минимального балла, но </a:t>
            </a:r>
            <a:r>
              <a:rPr lang="ru-RU" sz="1400" b="1">
                <a:solidFill>
                  <a:srgbClr val="C00000"/>
                </a:solidFill>
                <a:latin typeface="Calibri" pitchFamily="34" charset="0"/>
              </a:rPr>
              <a:t>«адресная» работа с другими группами обучающихся поставлена слабо.</a:t>
            </a:r>
          </a:p>
          <a:p>
            <a:pPr algn="just"/>
            <a:r>
              <a:rPr lang="ru-RU" sz="1400" b="1">
                <a:latin typeface="Calibri" pitchFamily="34" charset="0"/>
              </a:rPr>
              <a:t>По </a:t>
            </a:r>
            <a:r>
              <a:rPr lang="ru-RU" sz="14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обществознанию, биологии, английскому языку, информатике и физике доля участников с результатами 41-60, 61-80 и 81-100 т.б. начала расти.</a:t>
            </a:r>
            <a:endParaRPr lang="ru-RU" sz="14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Результаты выполнения работы выпускниками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(не достигшие минимального балла)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МАТЕМАТИКА (ПРОФИЛЬНАЯ)</a:t>
            </a: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39938" name="Рисунок 3"/>
          <p:cNvPicPr>
            <a:picLocks noChangeAspect="1"/>
          </p:cNvPicPr>
          <p:nvPr/>
        </p:nvPicPr>
        <p:blipFill>
          <a:blip r:embed="rId3"/>
          <a:srcRect l="26375" t="13602" r="12988" b="12199"/>
          <a:stretch>
            <a:fillRect/>
          </a:stretch>
        </p:blipFill>
        <p:spPr bwMode="auto">
          <a:xfrm>
            <a:off x="179388" y="1384300"/>
            <a:ext cx="8964612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5"/>
          <p:cNvPicPr>
            <a:picLocks noChangeAspect="1"/>
          </p:cNvPicPr>
          <p:nvPr/>
        </p:nvPicPr>
        <p:blipFill>
          <a:blip r:embed="rId4"/>
          <a:srcRect l="9036" t="30516" r="12758" b="22722"/>
          <a:stretch>
            <a:fillRect/>
          </a:stretch>
        </p:blipFill>
        <p:spPr bwMode="auto">
          <a:xfrm>
            <a:off x="250825" y="6259513"/>
            <a:ext cx="83661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11188" y="4149725"/>
            <a:ext cx="647700" cy="5032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2,1</a:t>
            </a:r>
          </a:p>
        </p:txBody>
      </p:sp>
      <p:sp>
        <p:nvSpPr>
          <p:cNvPr id="7" name="Овал 6"/>
          <p:cNvSpPr/>
          <p:nvPr/>
        </p:nvSpPr>
        <p:spPr>
          <a:xfrm>
            <a:off x="8243888" y="1484313"/>
            <a:ext cx="792162" cy="5048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18,2</a:t>
            </a:r>
          </a:p>
        </p:txBody>
      </p:sp>
      <p:sp>
        <p:nvSpPr>
          <p:cNvPr id="5" name="Овал 4"/>
          <p:cNvSpPr/>
          <p:nvPr/>
        </p:nvSpPr>
        <p:spPr>
          <a:xfrm>
            <a:off x="935038" y="1736725"/>
            <a:ext cx="2268537" cy="1116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bg1"/>
                </a:solidFill>
              </a:rPr>
              <a:t>Среднекраевое</a:t>
            </a:r>
            <a:r>
              <a:rPr lang="ru-RU" sz="1600" b="1" dirty="0">
                <a:solidFill>
                  <a:schemeClr val="bg1"/>
                </a:solidFill>
              </a:rPr>
              <a:t> значение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8,1%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Результаты выполнения работы выпускниками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(от 40 до 60 б.)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МАТЕМАТИКА (ПРОФИЛЬНАЯ)</a:t>
            </a:r>
          </a:p>
        </p:txBody>
      </p:sp>
      <p:pic>
        <p:nvPicPr>
          <p:cNvPr id="41986" name="Рисунок 2"/>
          <p:cNvPicPr>
            <a:picLocks noChangeAspect="1"/>
          </p:cNvPicPr>
          <p:nvPr/>
        </p:nvPicPr>
        <p:blipFill>
          <a:blip r:embed="rId3"/>
          <a:srcRect l="26376" t="13602" r="10625" b="10802"/>
          <a:stretch>
            <a:fillRect/>
          </a:stretch>
        </p:blipFill>
        <p:spPr bwMode="auto">
          <a:xfrm>
            <a:off x="0" y="1628775"/>
            <a:ext cx="91440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4"/>
          <p:cNvPicPr>
            <a:picLocks noChangeAspect="1"/>
          </p:cNvPicPr>
          <p:nvPr/>
        </p:nvPicPr>
        <p:blipFill>
          <a:blip r:embed="rId4"/>
          <a:srcRect l="9036" t="30516" r="12758" b="22722"/>
          <a:stretch>
            <a:fillRect/>
          </a:stretch>
        </p:blipFill>
        <p:spPr bwMode="auto">
          <a:xfrm>
            <a:off x="31750" y="6376988"/>
            <a:ext cx="8350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63550" y="2708275"/>
            <a:ext cx="795338" cy="4333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49,1</a:t>
            </a:r>
          </a:p>
        </p:txBody>
      </p:sp>
      <p:sp>
        <p:nvSpPr>
          <p:cNvPr id="7" name="Овал 6"/>
          <p:cNvSpPr/>
          <p:nvPr/>
        </p:nvSpPr>
        <p:spPr>
          <a:xfrm>
            <a:off x="8347075" y="1616075"/>
            <a:ext cx="796925" cy="431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73,8</a:t>
            </a:r>
          </a:p>
        </p:txBody>
      </p:sp>
      <p:sp>
        <p:nvSpPr>
          <p:cNvPr id="8" name="Овал 7"/>
          <p:cNvSpPr/>
          <p:nvPr/>
        </p:nvSpPr>
        <p:spPr>
          <a:xfrm>
            <a:off x="771525" y="1196975"/>
            <a:ext cx="2268538" cy="1116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bg1"/>
                </a:solidFill>
              </a:rPr>
              <a:t>Среднекраевое</a:t>
            </a:r>
            <a:r>
              <a:rPr lang="ru-RU" sz="1600" b="1" dirty="0">
                <a:solidFill>
                  <a:schemeClr val="bg1"/>
                </a:solidFill>
              </a:rPr>
              <a:t> значение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58,5%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Результаты выполнения работы выпускниками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(от 61 до 80 б.)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МАТЕМАТИКА (ПРОФИЛЬНАЯ)</a:t>
            </a:r>
          </a:p>
        </p:txBody>
      </p:sp>
      <p:pic>
        <p:nvPicPr>
          <p:cNvPr id="44034" name="Рисунок 1"/>
          <p:cNvPicPr>
            <a:picLocks noChangeAspect="1"/>
          </p:cNvPicPr>
          <p:nvPr/>
        </p:nvPicPr>
        <p:blipFill>
          <a:blip r:embed="rId3"/>
          <a:srcRect l="26375" t="15001" r="11905" b="13600"/>
          <a:stretch>
            <a:fillRect/>
          </a:stretch>
        </p:blipFill>
        <p:spPr bwMode="auto">
          <a:xfrm>
            <a:off x="107950" y="1374775"/>
            <a:ext cx="89281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5"/>
          <p:cNvPicPr>
            <a:picLocks noChangeAspect="1"/>
          </p:cNvPicPr>
          <p:nvPr/>
        </p:nvPicPr>
        <p:blipFill>
          <a:blip r:embed="rId4"/>
          <a:srcRect l="9036" t="30516" r="12758" b="22722"/>
          <a:stretch>
            <a:fillRect/>
          </a:stretch>
        </p:blipFill>
        <p:spPr bwMode="auto">
          <a:xfrm>
            <a:off x="107950" y="6326188"/>
            <a:ext cx="8350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39750" y="3640138"/>
            <a:ext cx="792163" cy="431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19,7</a:t>
            </a:r>
          </a:p>
        </p:txBody>
      </p:sp>
      <p:sp>
        <p:nvSpPr>
          <p:cNvPr id="7" name="Овал 6"/>
          <p:cNvSpPr/>
          <p:nvPr/>
        </p:nvSpPr>
        <p:spPr>
          <a:xfrm>
            <a:off x="8243888" y="1989138"/>
            <a:ext cx="792162" cy="431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43,0</a:t>
            </a:r>
          </a:p>
        </p:txBody>
      </p:sp>
      <p:sp>
        <p:nvSpPr>
          <p:cNvPr id="8" name="Овал 7"/>
          <p:cNvSpPr/>
          <p:nvPr/>
        </p:nvSpPr>
        <p:spPr>
          <a:xfrm>
            <a:off x="771525" y="1196975"/>
            <a:ext cx="2268538" cy="1116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bg1"/>
                </a:solidFill>
              </a:rPr>
              <a:t>Среднекраевое</a:t>
            </a:r>
            <a:r>
              <a:rPr lang="ru-RU" sz="1600" b="1" dirty="0">
                <a:solidFill>
                  <a:schemeClr val="bg1"/>
                </a:solidFill>
              </a:rPr>
              <a:t> значение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31,5%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225"/>
            <a:ext cx="914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Результаты выполнения работы выпускниками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n-lt"/>
                <a:cs typeface="+mn-cs"/>
              </a:rPr>
              <a:t>(от 81 б.)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МАТЕМАТИКА (ПРОФИЛЬНАЯ)</a:t>
            </a:r>
          </a:p>
        </p:txBody>
      </p:sp>
      <p:pic>
        <p:nvPicPr>
          <p:cNvPr id="46082" name="Рисунок 2"/>
          <p:cNvPicPr>
            <a:picLocks noChangeAspect="1"/>
          </p:cNvPicPr>
          <p:nvPr/>
        </p:nvPicPr>
        <p:blipFill>
          <a:blip r:embed="rId3"/>
          <a:srcRect l="26666" t="13602" r="11414" b="14999"/>
          <a:stretch>
            <a:fillRect/>
          </a:stretch>
        </p:blipFill>
        <p:spPr bwMode="auto">
          <a:xfrm>
            <a:off x="30163" y="1408113"/>
            <a:ext cx="9078912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Рисунок 4"/>
          <p:cNvPicPr>
            <a:picLocks noChangeAspect="1"/>
          </p:cNvPicPr>
          <p:nvPr/>
        </p:nvPicPr>
        <p:blipFill>
          <a:blip r:embed="rId4"/>
          <a:srcRect l="9036" t="30516" r="12758" b="22722"/>
          <a:stretch>
            <a:fillRect/>
          </a:stretch>
        </p:blipFill>
        <p:spPr bwMode="auto">
          <a:xfrm>
            <a:off x="250825" y="6259513"/>
            <a:ext cx="83661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8316913" y="1417638"/>
            <a:ext cx="792162" cy="431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6,4</a:t>
            </a:r>
          </a:p>
        </p:txBody>
      </p:sp>
      <p:sp>
        <p:nvSpPr>
          <p:cNvPr id="7" name="Овал 6"/>
          <p:cNvSpPr/>
          <p:nvPr/>
        </p:nvSpPr>
        <p:spPr>
          <a:xfrm>
            <a:off x="771525" y="1196975"/>
            <a:ext cx="2268538" cy="1116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bg1"/>
                </a:solidFill>
              </a:rPr>
              <a:t>Среднекраевое</a:t>
            </a:r>
            <a:r>
              <a:rPr lang="ru-RU" sz="1600" b="1" dirty="0">
                <a:solidFill>
                  <a:schemeClr val="bg1"/>
                </a:solidFill>
              </a:rPr>
              <a:t> значение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1,9%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5888"/>
            <a:ext cx="91217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Итого по математике: положительная практика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50" y="1243013"/>
            <a:ext cx="2219325" cy="3352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достигшие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минимального балла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 р-н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 р-н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Белореченский р-н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Красноармейский  р-н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Калининский р-н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 р-н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Апшеронский р-н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Успенский р-н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Сочи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Г.-к. Геленджик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56125" y="1243013"/>
            <a:ext cx="2197100" cy="3352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376092"/>
                </a:solidFill>
                <a:latin typeface="Times New Roman" panose="02020603050405020304" pitchFamily="18" charset="0"/>
              </a:rPr>
              <a:t>С результатами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376092"/>
                </a:solidFill>
                <a:latin typeface="Times New Roman" panose="02020603050405020304" pitchFamily="18" charset="0"/>
              </a:rPr>
              <a:t>до 80 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rgbClr val="376092"/>
              </a:solidFill>
              <a:latin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376092"/>
              </a:solidFill>
              <a:latin typeface="Times New Roman" panose="02020603050405020304" pitchFamily="18" charset="0"/>
            </a:endParaRP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Белореченский р-н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Красноармейский р-н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 err="1">
                <a:solidFill>
                  <a:srgbClr val="376092"/>
                </a:solidFill>
                <a:latin typeface="Times New Roman" panose="02020603050405020304" pitchFamily="18" charset="0"/>
              </a:rPr>
              <a:t>Новопокровский</a:t>
            </a: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 р-н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Апшеронский р-н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Крыловский р-н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Тихорецкий р-н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 err="1">
                <a:solidFill>
                  <a:srgbClr val="376092"/>
                </a:solidFill>
                <a:latin typeface="Times New Roman" panose="02020603050405020304" pitchFamily="18" charset="0"/>
              </a:rPr>
              <a:t>Кущевский</a:t>
            </a: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 р-н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г.-к. Геленджик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Гулькевичский р-н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Новокубанский р-н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9588" y="1243013"/>
            <a:ext cx="2195512" cy="3352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81 б</a:t>
            </a:r>
            <a:r>
              <a:rPr lang="ru-RU" alt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Апшеронский р-н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Новороссийск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г.-к. Геленджик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Армавир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Новопокровский р-н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Туапсинский р-н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Калининский р-н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Курганинский р-н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Красноармейский р-н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47913" y="1243013"/>
            <a:ext cx="2098675" cy="3352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60 б</a:t>
            </a:r>
            <a:r>
              <a:rPr lang="ru-RU" alt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 р-н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Горячий Ключ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Белоглинский р-н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Староминский р-н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Щербиновский р-н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Тбилисский р-н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Абинский р-н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Прим.-Ахтарский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Успенский р-н</a:t>
            </a:r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4" name="Рисунок 11"/>
          <p:cNvPicPr>
            <a:picLocks noChangeAspect="1"/>
          </p:cNvPicPr>
          <p:nvPr/>
        </p:nvPicPr>
        <p:blipFill>
          <a:blip r:embed="rId3"/>
          <a:srcRect l="9036" t="30516" r="12758" b="22722"/>
          <a:stretch>
            <a:fillRect/>
          </a:stretch>
        </p:blipFill>
        <p:spPr bwMode="auto">
          <a:xfrm>
            <a:off x="147638" y="765175"/>
            <a:ext cx="8350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Объект 3"/>
          <p:cNvGraphicFramePr>
            <a:graphicFrameLocks/>
          </p:cNvGraphicFramePr>
          <p:nvPr/>
        </p:nvGraphicFramePr>
        <p:xfrm>
          <a:off x="965200" y="4668838"/>
          <a:ext cx="7981091" cy="201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376"/>
                <a:gridCol w="907837"/>
                <a:gridCol w="977670"/>
                <a:gridCol w="977670"/>
                <a:gridCol w="977670"/>
                <a:gridCol w="917868"/>
              </a:tblGrid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28089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Красноармейский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28089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Геленджик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8089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Апшеронский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8089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Отрадненский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42908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Успенский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8220" y="4788232"/>
            <a:ext cx="634605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ИСБШ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47638" y="1779588"/>
            <a:ext cx="247650" cy="39846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трелка вверх 2"/>
          <p:cNvSpPr/>
          <p:nvPr/>
        </p:nvSpPr>
        <p:spPr>
          <a:xfrm>
            <a:off x="2490788" y="1779588"/>
            <a:ext cx="288925" cy="36036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4716463" y="1831975"/>
            <a:ext cx="287337" cy="36036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7019925" y="1817688"/>
            <a:ext cx="288925" cy="36036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5"/>
          <p:cNvGraphicFramePr>
            <a:graphicFrameLocks noChangeAspect="1"/>
          </p:cNvGraphicFramePr>
          <p:nvPr/>
        </p:nvGraphicFramePr>
        <p:xfrm>
          <a:off x="130175" y="1268413"/>
          <a:ext cx="9001125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r:id="rId4" imgW="9004572" imgH="5255207" progId="Excel.Chart.8">
                  <p:embed/>
                </p:oleObj>
              </mc:Choice>
              <mc:Fallback>
                <p:oleObj r:id="rId4" imgW="9004572" imgH="5255207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268413"/>
                        <a:ext cx="9001125" cy="525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964613" cy="1143000"/>
          </a:xfrm>
        </p:spPr>
        <p:txBody>
          <a:bodyPr rtlCol="0">
            <a:normAutofit fontScale="9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2"/>
                </a:solidFill>
              </a:rPr>
              <a:t/>
            </a:r>
            <a:br>
              <a:rPr lang="ru-RU" sz="2700" b="1" dirty="0" smtClean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Доля </a:t>
            </a:r>
            <a:r>
              <a:rPr lang="ru-RU" sz="2700" b="1" dirty="0">
                <a:solidFill>
                  <a:schemeClr val="tx2"/>
                </a:solidFill>
              </a:rPr>
              <a:t>допущенных к </a:t>
            </a:r>
            <a:r>
              <a:rPr lang="ru-RU" sz="2700" b="1" dirty="0" smtClean="0">
                <a:solidFill>
                  <a:schemeClr val="tx2"/>
                </a:solidFill>
              </a:rPr>
              <a:t>ЕГЭ выпускников, но</a:t>
            </a:r>
            <a:br>
              <a:rPr lang="ru-RU" sz="2700" b="1" dirty="0" smtClean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 </a:t>
            </a:r>
            <a:r>
              <a:rPr lang="ru-RU" sz="2700" b="1" dirty="0">
                <a:solidFill>
                  <a:schemeClr val="tx2"/>
                </a:solidFill>
              </a:rPr>
              <a:t>не преодолевших минимальные пороги </a:t>
            </a:r>
            <a:r>
              <a:rPr lang="ru-RU" sz="2700" b="1" dirty="0" smtClean="0">
                <a:solidFill>
                  <a:schemeClr val="tx2"/>
                </a:solidFill>
              </a:rPr>
              <a:t/>
            </a:r>
            <a:br>
              <a:rPr lang="ru-RU" sz="2700" b="1" dirty="0" smtClean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по </a:t>
            </a:r>
            <a:r>
              <a:rPr lang="ru-RU" sz="2700" b="1" dirty="0">
                <a:solidFill>
                  <a:schemeClr val="tx2"/>
                </a:solidFill>
              </a:rPr>
              <a:t>двум и более учебным предметам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27088" y="3357563"/>
            <a:ext cx="83169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3850" y="1052513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Массовость достижения базовых результатов</a:t>
            </a:r>
          </a:p>
        </p:txBody>
      </p:sp>
      <p:pic>
        <p:nvPicPr>
          <p:cNvPr id="52226" name="Рисунок 15"/>
          <p:cNvPicPr>
            <a:picLocks noChangeAspect="1"/>
          </p:cNvPicPr>
          <p:nvPr/>
        </p:nvPicPr>
        <p:blipFill>
          <a:blip r:embed="rId3"/>
          <a:srcRect l="1962" t="20599" r="41338" b="9402"/>
          <a:stretch>
            <a:fillRect/>
          </a:stretch>
        </p:blipFill>
        <p:spPr bwMode="auto">
          <a:xfrm>
            <a:off x="66675" y="404813"/>
            <a:ext cx="87090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219075" y="692150"/>
            <a:ext cx="2697163" cy="36004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067175" y="2636838"/>
            <a:ext cx="288925" cy="19446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580063" y="3213100"/>
            <a:ext cx="215900" cy="17287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518275" y="3117850"/>
            <a:ext cx="214313" cy="16557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92950" y="3284538"/>
            <a:ext cx="215900" cy="16573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153400" y="3757613"/>
            <a:ext cx="215900" cy="13668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326438" y="3067050"/>
            <a:ext cx="450850" cy="1895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667625" y="2276475"/>
            <a:ext cx="144463" cy="167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156325" y="1700213"/>
            <a:ext cx="215900" cy="1908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759200" y="1817688"/>
            <a:ext cx="287338" cy="1152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237" name="Прямоугольник 26"/>
          <p:cNvSpPr>
            <a:spLocks noChangeArrowheads="1"/>
          </p:cNvSpPr>
          <p:nvPr/>
        </p:nvSpPr>
        <p:spPr bwMode="auto">
          <a:xfrm>
            <a:off x="66675" y="0"/>
            <a:ext cx="8969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6699"/>
                </a:solidFill>
                <a:latin typeface="Calibri" pitchFamily="34" charset="0"/>
              </a:rPr>
              <a:t>Уровень освоения образовательного стандарта для получения </a:t>
            </a:r>
          </a:p>
          <a:p>
            <a:pPr algn="ctr"/>
            <a:r>
              <a:rPr lang="ru-RU" altLang="ru-RU" b="1">
                <a:solidFill>
                  <a:srgbClr val="006699"/>
                </a:solidFill>
                <a:latin typeface="Calibri" pitchFamily="34" charset="0"/>
              </a:rPr>
              <a:t>профессионального образования </a:t>
            </a:r>
          </a:p>
        </p:txBody>
      </p:sp>
      <p:sp>
        <p:nvSpPr>
          <p:cNvPr id="28" name="Овал 27"/>
          <p:cNvSpPr/>
          <p:nvPr/>
        </p:nvSpPr>
        <p:spPr>
          <a:xfrm>
            <a:off x="8316913" y="2492375"/>
            <a:ext cx="719137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69,5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8" y="1333500"/>
            <a:ext cx="350837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241425"/>
            <a:ext cx="43275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7625" y="1333500"/>
            <a:ext cx="350361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1230313"/>
            <a:ext cx="43195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/>
          <a:srcRect t="16350"/>
          <a:stretch>
            <a:fillRect/>
          </a:stretch>
        </p:blipFill>
        <p:spPr bwMode="auto">
          <a:xfrm>
            <a:off x="314325" y="4549775"/>
            <a:ext cx="37861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27625" y="4114800"/>
            <a:ext cx="3548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188" y="3992563"/>
            <a:ext cx="42370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6463" y="3960813"/>
            <a:ext cx="43195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231775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Подходы к анализу качества образования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16394" name="TextBox 1"/>
          <p:cNvSpPr txBox="1">
            <a:spLocks noChangeArrowheads="1"/>
          </p:cNvSpPr>
          <p:nvPr/>
        </p:nvSpPr>
        <p:spPr bwMode="auto">
          <a:xfrm>
            <a:off x="179388" y="4138613"/>
            <a:ext cx="3321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самоанализ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3" y="-100013"/>
            <a:ext cx="9144001" cy="18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Результаты по группам участников экзамена с учётом типа ОО: СОШ, гимназии, лицеи, МКШ, вечерние, прочие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освоения образовательного стандарта для получения профессионального образования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8" y="1844675"/>
          <a:ext cx="8965504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744"/>
                <a:gridCol w="1008112"/>
                <a:gridCol w="1385393"/>
                <a:gridCol w="1070111"/>
                <a:gridCol w="1393168"/>
                <a:gridCol w="1074081"/>
                <a:gridCol w="9098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Математика Профиль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СОШ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Гимназии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Лицеи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Малокомплектные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Вечерние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Прочие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участников, набравших балл ниже минимального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C0000"/>
                          </a:solidFill>
                          <a:effectLst/>
                          <a:latin typeface="+mn-lt"/>
                          <a:ea typeface="Calibri"/>
                        </a:rPr>
                        <a:t>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70179"/>
                          </a:solidFill>
                          <a:effectLst/>
                          <a:latin typeface="+mn-lt"/>
                          <a:ea typeface="Calibri"/>
                        </a:rPr>
                        <a:t>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70179"/>
                          </a:solidFill>
                          <a:effectLst/>
                          <a:latin typeface="+mn-lt"/>
                          <a:ea typeface="Calibri"/>
                        </a:rPr>
                        <a:t>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C0000"/>
                          </a:solidFill>
                          <a:effectLst/>
                          <a:latin typeface="+mn-lt"/>
                          <a:ea typeface="Calibri"/>
                        </a:rPr>
                        <a:t>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C0000"/>
                          </a:solidFill>
                          <a:effectLst/>
                          <a:latin typeface="+mn-lt"/>
                          <a:ea typeface="Calibri"/>
                        </a:rPr>
                        <a:t>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70179"/>
                          </a:solidFill>
                          <a:effectLst/>
                          <a:latin typeface="+mn-lt"/>
                          <a:ea typeface="Calibri"/>
                        </a:rPr>
                        <a:t>10,2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Доля участников, получивших тестовый балл от минимального балла до 60 баллов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C0000"/>
                          </a:solidFill>
                          <a:effectLst/>
                          <a:latin typeface="+mn-lt"/>
                          <a:ea typeface="Calibri"/>
                        </a:rPr>
                        <a:t>58,2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70179"/>
                          </a:solidFill>
                          <a:effectLst/>
                          <a:latin typeface="+mn-lt"/>
                          <a:ea typeface="Calibri"/>
                        </a:rPr>
                        <a:t>46,6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70179"/>
                          </a:solidFill>
                          <a:effectLst/>
                          <a:latin typeface="+mn-lt"/>
                          <a:ea typeface="Calibri"/>
                        </a:rPr>
                        <a:t>41,2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C0000"/>
                          </a:solidFill>
                          <a:effectLst/>
                          <a:latin typeface="+mn-lt"/>
                          <a:ea typeface="Calibri"/>
                        </a:rPr>
                        <a:t>65,3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C0000"/>
                          </a:solidFill>
                          <a:effectLst/>
                          <a:latin typeface="+mn-lt"/>
                          <a:ea typeface="Calibri"/>
                        </a:rPr>
                        <a:t>79,2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70179"/>
                          </a:solidFill>
                          <a:effectLst/>
                          <a:latin typeface="+mn-lt"/>
                          <a:ea typeface="Calibri"/>
                        </a:rPr>
                        <a:t>60,1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Доля участников, получивших от 61 до 80 баллов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C0000"/>
                          </a:solidFill>
                          <a:effectLst/>
                          <a:latin typeface="+mn-lt"/>
                          <a:ea typeface="Calibri"/>
                        </a:rPr>
                        <a:t>30,2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70179"/>
                          </a:solidFill>
                          <a:effectLst/>
                          <a:latin typeface="+mn-lt"/>
                          <a:ea typeface="Calibri"/>
                        </a:rPr>
                        <a:t>44,9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70179"/>
                          </a:solidFill>
                          <a:effectLst/>
                          <a:latin typeface="+mn-lt"/>
                          <a:ea typeface="Calibri"/>
                        </a:rPr>
                        <a:t>46,3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C0000"/>
                          </a:solidFill>
                          <a:effectLst/>
                          <a:latin typeface="+mn-lt"/>
                          <a:ea typeface="Calibri"/>
                        </a:rPr>
                        <a:t>23,8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C0000"/>
                          </a:solidFill>
                          <a:effectLst/>
                          <a:latin typeface="+mn-lt"/>
                          <a:ea typeface="Calibri"/>
                        </a:rPr>
                        <a:t>12,5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70179"/>
                          </a:solidFill>
                          <a:effectLst/>
                          <a:latin typeface="+mn-lt"/>
                          <a:ea typeface="Calibri"/>
                        </a:rPr>
                        <a:t>26,1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Доля участников, получивших от 81 до 100 баллов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C0000"/>
                          </a:solidFill>
                          <a:effectLst/>
                          <a:latin typeface="+mn-lt"/>
                          <a:ea typeface="Calibri"/>
                        </a:rPr>
                        <a:t>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C0000"/>
                          </a:solidFill>
                          <a:effectLst/>
                          <a:latin typeface="+mn-lt"/>
                          <a:ea typeface="Calibri"/>
                        </a:rPr>
                        <a:t>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70179"/>
                          </a:solidFill>
                          <a:effectLst/>
                          <a:latin typeface="+mn-lt"/>
                          <a:ea typeface="Calibri"/>
                        </a:rPr>
                        <a:t>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C0000"/>
                          </a:solidFill>
                          <a:effectLst/>
                          <a:latin typeface="+mn-lt"/>
                          <a:ea typeface="Calibri"/>
                        </a:rPr>
                        <a:t>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70179"/>
                          </a:solidFill>
                          <a:effectLst/>
                          <a:latin typeface="+mn-lt"/>
                          <a:ea typeface="Calibri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70179"/>
                          </a:solidFill>
                          <a:effectLst/>
                          <a:latin typeface="+mn-lt"/>
                          <a:ea typeface="Calibri"/>
                        </a:rPr>
                        <a:t>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1" name="Диаграмма 24"/>
          <p:cNvGraphicFramePr>
            <a:graphicFrameLocks/>
          </p:cNvGraphicFramePr>
          <p:nvPr/>
        </p:nvGraphicFramePr>
        <p:xfrm>
          <a:off x="0" y="3536950"/>
          <a:ext cx="4968875" cy="332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2" r:id="rId4" imgW="4968671" imgH="3328704" progId="Excel.Chart.8">
                  <p:embed/>
                </p:oleObj>
              </mc:Choice>
              <mc:Fallback>
                <p:oleObj r:id="rId4" imgW="4968671" imgH="3328704" progId="Excel.Chart.8">
                  <p:embed/>
                  <p:pic>
                    <p:nvPicPr>
                      <p:cNvPr id="0" name="Диаграмма 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36950"/>
                        <a:ext cx="4968875" cy="332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" name="Диаграмма 4"/>
          <p:cNvGraphicFramePr>
            <a:graphicFrameLocks/>
          </p:cNvGraphicFramePr>
          <p:nvPr/>
        </p:nvGraphicFramePr>
        <p:xfrm>
          <a:off x="0" y="328613"/>
          <a:ext cx="4968875" cy="331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r:id="rId6" imgW="4968671" imgH="3316511" progId="Excel.Chart.8">
                  <p:embed/>
                </p:oleObj>
              </mc:Choice>
              <mc:Fallback>
                <p:oleObj r:id="rId6" imgW="4968671" imgH="3316511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8613"/>
                        <a:ext cx="4968875" cy="331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-4763"/>
            <a:ext cx="9144000" cy="40005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Территории со стабильно высокими результатами  по русскому языку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1113" y="904875"/>
            <a:ext cx="458787" cy="147161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4525" y="1052513"/>
            <a:ext cx="503238" cy="12239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27763" y="1052513"/>
            <a:ext cx="557212" cy="12239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59025" y="904875"/>
            <a:ext cx="504825" cy="147161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6328" name="Диаграмма 27"/>
          <p:cNvGraphicFramePr>
            <a:graphicFrameLocks/>
          </p:cNvGraphicFramePr>
          <p:nvPr/>
        </p:nvGraphicFramePr>
        <p:xfrm>
          <a:off x="4679950" y="3651250"/>
          <a:ext cx="446405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" r:id="rId8" imgW="4462659" imgH="3212870" progId="Excel.Chart.8">
                  <p:embed/>
                </p:oleObj>
              </mc:Choice>
              <mc:Fallback>
                <p:oleObj r:id="rId8" imgW="4462659" imgH="3212870" progId="Excel.Chart.8">
                  <p:embed/>
                  <p:pic>
                    <p:nvPicPr>
                      <p:cNvPr id="0" name="Диаграмма 2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3651250"/>
                        <a:ext cx="4464050" cy="321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334645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Территории со стабильно низкими результатами по русскому языку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33750" y="4300538"/>
            <a:ext cx="703263" cy="1098550"/>
          </a:xfrm>
          <a:prstGeom prst="roundRect">
            <a:avLst/>
          </a:prstGeom>
          <a:noFill/>
          <a:ln w="254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0788" y="4149725"/>
            <a:ext cx="484187" cy="1249363"/>
          </a:xfrm>
          <a:prstGeom prst="roundRect">
            <a:avLst/>
          </a:prstGeom>
          <a:noFill/>
          <a:ln w="254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6332" name="Рисунок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9738" y="269875"/>
            <a:ext cx="10429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6333" name="Диаграмма 21"/>
          <p:cNvGraphicFramePr>
            <a:graphicFrameLocks/>
          </p:cNvGraphicFramePr>
          <p:nvPr/>
        </p:nvGraphicFramePr>
        <p:xfrm>
          <a:off x="4679950" y="325438"/>
          <a:ext cx="4464050" cy="331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5" r:id="rId11" imgW="4462659" imgH="3322608" progId="Excel.Chart.8">
                  <p:embed/>
                </p:oleObj>
              </mc:Choice>
              <mc:Fallback>
                <p:oleObj r:id="rId11" imgW="4462659" imgH="3322608" progId="Excel.Chart.8">
                  <p:embed/>
                  <p:pic>
                    <p:nvPicPr>
                      <p:cNvPr id="0" name="Диаграмма 2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325438"/>
                        <a:ext cx="4464050" cy="331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34" name="Picture 2" descr="C:\Users\Филимонова.DES\Desktop\С рабочего стола КНД\ИФ\Downloads\Новый лого + ОГЭ 2 (1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225" y="-4763"/>
            <a:ext cx="79216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9" name="Диаграмма 13"/>
          <p:cNvGraphicFramePr>
            <a:graphicFrameLocks/>
          </p:cNvGraphicFramePr>
          <p:nvPr/>
        </p:nvGraphicFramePr>
        <p:xfrm>
          <a:off x="0" y="260350"/>
          <a:ext cx="4932363" cy="317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r:id="rId4" imgW="4932091" imgH="3176291" progId="Excel.Chart.8">
                  <p:embed/>
                </p:oleObj>
              </mc:Choice>
              <mc:Fallback>
                <p:oleObj r:id="rId4" imgW="4932091" imgH="3176291" progId="Excel.Char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"/>
                        <a:ext cx="4932363" cy="317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0"/>
            <a:ext cx="91440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Территории со стабильно высокими результатами по математике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371" name="Прямоугольник 16"/>
          <p:cNvSpPr>
            <a:spLocks noChangeArrowheads="1"/>
          </p:cNvSpPr>
          <p:nvPr/>
        </p:nvSpPr>
        <p:spPr bwMode="auto">
          <a:xfrm rot="-5400000">
            <a:off x="1579563" y="1639887"/>
            <a:ext cx="5730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51,6%</a:t>
            </a:r>
          </a:p>
        </p:txBody>
      </p:sp>
      <p:sp>
        <p:nvSpPr>
          <p:cNvPr id="58372" name="Прямоугольник 17"/>
          <p:cNvSpPr>
            <a:spLocks noChangeArrowheads="1"/>
          </p:cNvSpPr>
          <p:nvPr/>
        </p:nvSpPr>
        <p:spPr bwMode="auto">
          <a:xfrm rot="-5400000">
            <a:off x="2189163" y="1639887"/>
            <a:ext cx="5730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57,6%</a:t>
            </a:r>
          </a:p>
        </p:txBody>
      </p:sp>
      <p:sp>
        <p:nvSpPr>
          <p:cNvPr id="58373" name="Прямоугольник 18"/>
          <p:cNvSpPr>
            <a:spLocks noChangeArrowheads="1"/>
          </p:cNvSpPr>
          <p:nvPr/>
        </p:nvSpPr>
        <p:spPr bwMode="auto">
          <a:xfrm rot="-5400000">
            <a:off x="2770982" y="1626394"/>
            <a:ext cx="573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67,5%</a:t>
            </a:r>
          </a:p>
        </p:txBody>
      </p:sp>
      <p:sp>
        <p:nvSpPr>
          <p:cNvPr id="58374" name="Прямоугольник 19"/>
          <p:cNvSpPr>
            <a:spLocks noChangeArrowheads="1"/>
          </p:cNvSpPr>
          <p:nvPr/>
        </p:nvSpPr>
        <p:spPr bwMode="auto">
          <a:xfrm rot="-5400000">
            <a:off x="3399632" y="1640681"/>
            <a:ext cx="573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67,5%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44663" y="769938"/>
            <a:ext cx="574675" cy="1290637"/>
          </a:xfrm>
          <a:prstGeom prst="roundRect">
            <a:avLst/>
          </a:prstGeom>
          <a:noFill/>
          <a:ln w="254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8376" name="Диаграмма 21"/>
          <p:cNvGraphicFramePr>
            <a:graphicFrameLocks/>
          </p:cNvGraphicFramePr>
          <p:nvPr/>
        </p:nvGraphicFramePr>
        <p:xfrm>
          <a:off x="4211638" y="300038"/>
          <a:ext cx="4932362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r:id="rId6" imgW="4932091" imgH="3139712" progId="Excel.Chart.8">
                  <p:embed/>
                </p:oleObj>
              </mc:Choice>
              <mc:Fallback>
                <p:oleObj r:id="rId6" imgW="4932091" imgH="3139712" progId="Excel.Chart.8">
                  <p:embed/>
                  <p:pic>
                    <p:nvPicPr>
                      <p:cNvPr id="0" name="Диаграмма 2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00038"/>
                        <a:ext cx="4932362" cy="314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429250" y="700088"/>
            <a:ext cx="574675" cy="129063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graphicFrame>
        <p:nvGraphicFramePr>
          <p:cNvPr id="58378" name="Диаграмма 11"/>
          <p:cNvGraphicFramePr>
            <a:graphicFrameLocks/>
          </p:cNvGraphicFramePr>
          <p:nvPr/>
        </p:nvGraphicFramePr>
        <p:xfrm>
          <a:off x="0" y="3829050"/>
          <a:ext cx="4932363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r:id="rId8" imgW="4932091" imgH="3029975" progId="Excel.Chart.8">
                  <p:embed/>
                </p:oleObj>
              </mc:Choice>
              <mc:Fallback>
                <p:oleObj r:id="rId8" imgW="4932091" imgH="3029975" progId="Excel.Char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29050"/>
                        <a:ext cx="4932363" cy="302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9" name="Диаграмма 14"/>
          <p:cNvGraphicFramePr>
            <a:graphicFrameLocks/>
          </p:cNvGraphicFramePr>
          <p:nvPr/>
        </p:nvGraphicFramePr>
        <p:xfrm>
          <a:off x="4211638" y="3687763"/>
          <a:ext cx="4932362" cy="316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r:id="rId10" imgW="4932091" imgH="3170195" progId="Excel.Chart.8">
                  <p:embed/>
                </p:oleObj>
              </mc:Choice>
              <mc:Fallback>
                <p:oleObj r:id="rId10" imgW="4932091" imgH="3170195" progId="Excel.Char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687763"/>
                        <a:ext cx="4932362" cy="316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319338" y="4292600"/>
            <a:ext cx="576262" cy="115252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14938" y="4481513"/>
            <a:ext cx="574675" cy="992187"/>
          </a:xfrm>
          <a:prstGeom prst="roundRect">
            <a:avLst/>
          </a:prstGeom>
          <a:noFill/>
          <a:ln w="254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440113"/>
            <a:ext cx="91440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Территории со стабильно низкими результатами по математике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8383" name="Picture 2" descr="C:\Users\Филимонова.DES\Desktop\С рабочего стола КНД\ИФ\Downloads\Новый лого + ОГЭ 2 (1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763"/>
            <a:ext cx="79057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Индекс социального благополучия школ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0" y="524784"/>
          <a:ext cx="9144000" cy="312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" y="3653919"/>
          <a:ext cx="9144000" cy="320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132138" y="1412875"/>
            <a:ext cx="719137" cy="172878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60421" name="Picture 2" descr="C:\Users\Филимонова.DES\Desktop\С рабочего стола КНД\ИФ\Downloads\Новый лого + ОГЭ 2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905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4427538" y="0"/>
            <a:ext cx="0" cy="6858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3438" y="25400"/>
            <a:ext cx="4500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54061"/>
                </a:solidFill>
                <a:latin typeface="Calibri" pitchFamily="34" charset="0"/>
              </a:rPr>
              <a:t>Доля</a:t>
            </a:r>
            <a:r>
              <a:rPr lang="ru-RU" sz="1600" b="1">
                <a:solidFill>
                  <a:srgbClr val="31859C"/>
                </a:solidFill>
                <a:latin typeface="Calibri" pitchFamily="34" charset="0"/>
              </a:rPr>
              <a:t> </a:t>
            </a:r>
            <a:r>
              <a:rPr lang="ru-RU" sz="1600" b="1">
                <a:solidFill>
                  <a:srgbClr val="7030A0"/>
                </a:solidFill>
                <a:latin typeface="Calibri" pitchFamily="34" charset="0"/>
              </a:rPr>
              <a:t>ОО</a:t>
            </a:r>
            <a:r>
              <a:rPr lang="ru-RU" sz="1600" b="1">
                <a:solidFill>
                  <a:srgbClr val="31859C"/>
                </a:solidFill>
                <a:latin typeface="Calibri" pitchFamily="34" charset="0"/>
              </a:rPr>
              <a:t> </a:t>
            </a:r>
            <a:r>
              <a:rPr lang="ru-RU" sz="1600" b="1">
                <a:solidFill>
                  <a:srgbClr val="254061"/>
                </a:solidFill>
                <a:latin typeface="Calibri" pitchFamily="34" charset="0"/>
              </a:rPr>
              <a:t>(от общего количества ОО в МО), </a:t>
            </a:r>
            <a:endParaRPr lang="ru-RU" sz="1600">
              <a:solidFill>
                <a:srgbClr val="254061"/>
              </a:solidFill>
              <a:latin typeface="Calibri" pitchFamily="34" charset="0"/>
            </a:endParaRPr>
          </a:p>
          <a:p>
            <a:pPr algn="ctr"/>
            <a:r>
              <a:rPr lang="ru-RU" sz="1600" b="1">
                <a:solidFill>
                  <a:srgbClr val="254061"/>
                </a:solidFill>
                <a:latin typeface="Calibri" pitchFamily="34" charset="0"/>
              </a:rPr>
              <a:t>в которых обучающиеся сдали </a:t>
            </a:r>
          </a:p>
          <a:p>
            <a:pPr algn="ctr"/>
            <a:r>
              <a:rPr lang="ru-RU" sz="1600" b="1">
                <a:solidFill>
                  <a:srgbClr val="254061"/>
                </a:solidFill>
                <a:latin typeface="Calibri" pitchFamily="34" charset="0"/>
              </a:rPr>
              <a:t>обязательные экзамены без двоек в 2017 году</a:t>
            </a:r>
            <a:endParaRPr lang="ru-RU" sz="160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01687" y="3275012"/>
            <a:ext cx="1873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400" b="1" i="0" u="none" strike="noStrike" kern="1200" baseline="0">
                <a:solidFill>
                  <a:srgbClr val="4BACC6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Доля ОО в МОУО, 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5000" y="2781300"/>
            <a:ext cx="20161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254061"/>
                </a:solidFill>
                <a:latin typeface="Calibri" pitchFamily="34" charset="0"/>
              </a:rPr>
              <a:t>11 участников проекта «Сдать ЕГЭ про100!»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1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Данные о пересдачах ОГЭ по русскому языку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и математике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 2017 году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9501" y="836751"/>
          <a:ext cx="9124499" cy="298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Овал 3"/>
          <p:cNvSpPr/>
          <p:nvPr/>
        </p:nvSpPr>
        <p:spPr>
          <a:xfrm>
            <a:off x="4478338" y="1998663"/>
            <a:ext cx="2614612" cy="13684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9501" y="3795688"/>
          <a:ext cx="9144000" cy="3030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Овал 5"/>
          <p:cNvSpPr/>
          <p:nvPr/>
        </p:nvSpPr>
        <p:spPr>
          <a:xfrm>
            <a:off x="4591050" y="5305425"/>
            <a:ext cx="2428875" cy="11509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4518" name="Picture 2" descr="C:\Users\Филимонова.DES\Desktop\С рабочего стола КНД\ИФ\Downloads\Новый лого + ОГЭ 2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4450"/>
            <a:ext cx="7905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-100013"/>
            <a:ext cx="9144000" cy="671513"/>
          </a:xfrm>
          <a:prstGeom prst="rect">
            <a:avLst/>
          </a:prstGeom>
        </p:spPr>
        <p:txBody>
          <a:bodyPr lIns="36000" tIns="36000" rIns="36000" bIns="36000" anchor="ctr"/>
          <a:lstStyle/>
          <a:p>
            <a:pPr algn="just"/>
            <a:r>
              <a:rPr lang="ru-RU" altLang="ru-RU" sz="2700" b="1">
                <a:solidFill>
                  <a:srgbClr val="376092"/>
                </a:solidFill>
                <a:latin typeface="Calibri" pitchFamily="34" charset="0"/>
              </a:rPr>
              <a:t>Набор показателей для оценки школы по результатам ГИА</a:t>
            </a:r>
          </a:p>
        </p:txBody>
      </p:sp>
      <p:graphicFrame>
        <p:nvGraphicFramePr>
          <p:cNvPr id="3" name="Group 61"/>
          <p:cNvGraphicFramePr>
            <a:graphicFrameLocks/>
          </p:cNvGraphicFramePr>
          <p:nvPr/>
        </p:nvGraphicFramePr>
        <p:xfrm>
          <a:off x="0" y="404813"/>
          <a:ext cx="9144000" cy="6060282"/>
        </p:xfrm>
        <a:graphic>
          <a:graphicData uri="http://schemas.openxmlformats.org/drawingml/2006/table">
            <a:tbl>
              <a:tblPr/>
              <a:tblGrid>
                <a:gridCol w="3851919"/>
                <a:gridCol w="5292081"/>
              </a:tblGrid>
              <a:tr h="3633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Предмет оценки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Показатель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0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1.Готовность к получению профессионального образования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выпускников, выбравших предмет для сдачи на ГИА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Соответствие заявленного профиля школы спектру предметов, выбираемых выпускниками для сдачи ГИА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выпускников, выбравших все экзамены (учитываются только экзамены по выбору) для сдачи в форме ЕГЭ из числа предметов, изучавшихся на профильном уровне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Уровень освоения образовательного стандарта для получения аттестата о среднем образовании.  Уровень освоения образовательного стандарта для получения аттестата общем образовании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выпускников школы, успешно сдавших два обязательных экзамена в форме ЕГЭ (русский язык и математику), из числа выпускников, допущенных к итоговой аттестации и 4 экзамена в форме ОГЭ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Результаты выполнения работы выпускниками с разным уровнем подготовки (не достигшие минимального балла, с результатами от порога до 60 б., от 60 до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80 б., от 81 б.) и доля выпускников, получивших «3» ,«4» и «5» на ОГЭ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выпускников, достигших порогов, характеризующих различные уровни подготовки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Уровень освоения образовательного стандарта для получения профессионального образования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выпускников от  числа допущенных к итоговой аттестации выпускников школы, не преодолевших минимальные пороги по двум и более учебным предметам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9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Массовость достижения базовых результатов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обучающихся, набравших более 10 баллов по результатам ОГЭ, более 160 баллов по сумме предметов с худшими результатам ЕГЭ, более 10 баллов по результатам ВПР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1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 Объективность выдачи аттестата особого образца и (или) медали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выпускников, получивших аттестат особого образца и не набравших 20 баллов.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Доля выпускников, получивших медали и не набравших на 3-х предметах ЕГЭ  от 220 баллов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91" name="TextBox 3"/>
          <p:cNvSpPr txBox="1">
            <a:spLocks noChangeArrowheads="1"/>
          </p:cNvSpPr>
          <p:nvPr/>
        </p:nvSpPr>
        <p:spPr bwMode="auto">
          <a:xfrm>
            <a:off x="107950" y="6370638"/>
            <a:ext cx="3887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8. КОНТЕКСТ!!!!!!!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919958"/>
              </p:ext>
            </p:extLst>
          </p:nvPr>
        </p:nvGraphicFramePr>
        <p:xfrm>
          <a:off x="19050" y="388938"/>
          <a:ext cx="9124950" cy="6052735"/>
        </p:xfrm>
        <a:graphic>
          <a:graphicData uri="http://schemas.openxmlformats.org/drawingml/2006/table">
            <a:tbl>
              <a:tblPr/>
              <a:tblGrid>
                <a:gridCol w="664518"/>
                <a:gridCol w="2304256"/>
                <a:gridCol w="2016224"/>
                <a:gridCol w="2293024"/>
                <a:gridCol w="1846928"/>
              </a:tblGrid>
              <a:tr h="38522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Пок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-ль</a:t>
                      </a:r>
                    </a:p>
                  </a:txBody>
                  <a:tcPr marL="91443" marR="9144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СОШ № 17 г. Горячий Ключ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(2 ИСБШ)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СОШ № 2 Апшеронский р-н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(3 ИСБШ)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28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9144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ЕГЭ 2017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ОГЭ 2017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ЕГЭ 2017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ОГЭ 2017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03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1924" marR="121924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88,9 %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100 %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100 %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100 %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03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1924" marR="121924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77.8%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100 %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24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1924" marR="121924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Русский язык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0 до порога:          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от порога до 60:   55,6 %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от 61 до 80:           33,3 %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выше 81:               11,1 %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Математика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от 0 до порога:        40 %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от порога до 60:      40 %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от 61 до 80:              20 %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выше 81:                   0 %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Русский язык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«2» - 0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«3» – 17,6 %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«4», «5» – 82,4 %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Математика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«2» - 0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«3» –  11,8 %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«4», «5» – 88,2 %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Русский язык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0 до порога:         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от порога до 60:       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от 61 до 80:          57,9 %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выше 81:               42,1 %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Математика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0 до порога:         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от порога до 60:     25 %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от 61 до 80:             75 %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выше 81:                    0 %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Русский язык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«2» – 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«3» – 24,5 %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«4», «5» – 73,5 %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Математика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«2» –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«3» –  22,4 %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«4», «5» – 77,6 %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3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1924" marR="121924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Русский язык – 100 %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Обществознание – 68 %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0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1443" marR="9144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22,2 %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88,2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57,9 %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85,7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1443" marR="9144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выпускник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11,1 %)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 (0 %)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выпускник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(0 %)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(2 %)</a:t>
                      </a:r>
                    </a:p>
                  </a:txBody>
                  <a:tcPr marL="91443" marR="91443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8662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" y="7938"/>
            <a:ext cx="9124950" cy="38100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400" b="1" smtClean="0">
                <a:solidFill>
                  <a:schemeClr val="tx2"/>
                </a:solidFill>
              </a:rPr>
              <a:t>Набор показателей для оценки школы по результатам ЕГЭ и ОГЭ</a:t>
            </a:r>
          </a:p>
        </p:txBody>
      </p:sp>
      <p:sp>
        <p:nvSpPr>
          <p:cNvPr id="9" name="Овал 8"/>
          <p:cNvSpPr/>
          <p:nvPr/>
        </p:nvSpPr>
        <p:spPr>
          <a:xfrm>
            <a:off x="8080375" y="2420938"/>
            <a:ext cx="790575" cy="6477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8664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781300"/>
            <a:ext cx="89693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65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919413"/>
            <a:ext cx="7366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66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2570163"/>
            <a:ext cx="736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67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4005263"/>
            <a:ext cx="736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68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6950" y="3573463"/>
            <a:ext cx="738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69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0375" y="3686175"/>
            <a:ext cx="9715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70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3860800"/>
            <a:ext cx="82391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71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5373688"/>
            <a:ext cx="86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72" name="Рисунок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7700" y="5372100"/>
            <a:ext cx="8604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376092"/>
                </a:solidFill>
                <a:latin typeface="Calibri" pitchFamily="34" charset="0"/>
              </a:rPr>
              <a:t>Объективность результатов оценочных процедур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39763"/>
            <a:ext cx="9144000" cy="628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76092"/>
                </a:solidFill>
                <a:cs typeface="Arial" charset="0"/>
              </a:rPr>
              <a:t>Сравнение результатов ВПР по математике обучающихся 4 классов ОО,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76092"/>
                </a:solidFill>
                <a:cs typeface="Arial" charset="0"/>
              </a:rPr>
              <a:t>включённых в контрольную выборку </a:t>
            </a:r>
            <a:r>
              <a:rPr lang="ru-RU" b="1" dirty="0" err="1">
                <a:solidFill>
                  <a:srgbClr val="376092"/>
                </a:solidFill>
                <a:cs typeface="Arial" charset="0"/>
              </a:rPr>
              <a:t>Рособрнадзора</a:t>
            </a:r>
            <a:endParaRPr lang="ru-RU" b="1" dirty="0">
              <a:solidFill>
                <a:srgbClr val="376092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63" y="1268413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Получили «2»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51520" y="1638092"/>
          <a:ext cx="8640960" cy="510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Прямоугольник 1"/>
          <p:cNvSpPr>
            <a:spLocks noChangeArrowheads="1"/>
          </p:cNvSpPr>
          <p:nvPr/>
        </p:nvSpPr>
        <p:spPr bwMode="auto">
          <a:xfrm>
            <a:off x="0" y="30163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376092"/>
                </a:solidFill>
                <a:latin typeface="Calibri" pitchFamily="34" charset="0"/>
              </a:rPr>
              <a:t>Объективность результатов оценочных процедур</a:t>
            </a:r>
          </a:p>
        </p:txBody>
      </p:sp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0" y="11668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376092"/>
                </a:solidFill>
                <a:latin typeface="Calibri" pitchFamily="34" charset="0"/>
              </a:rPr>
              <a:t>Получили «4» и «5»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52450"/>
            <a:ext cx="914400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76092"/>
                </a:solidFill>
                <a:cs typeface="Arial" charset="0"/>
              </a:rPr>
              <a:t>Сравнение результатов ВПР по математике обучающихся 4 классов ОО,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76092"/>
                </a:solidFill>
                <a:cs typeface="Arial" charset="0"/>
              </a:rPr>
              <a:t>включённых в контрольную выборку </a:t>
            </a:r>
            <a:r>
              <a:rPr lang="ru-RU" b="1" dirty="0" err="1">
                <a:solidFill>
                  <a:srgbClr val="376092"/>
                </a:solidFill>
                <a:cs typeface="Arial" charset="0"/>
              </a:rPr>
              <a:t>Рособрнадзора</a:t>
            </a:r>
            <a:endParaRPr lang="ru-RU" b="1" dirty="0">
              <a:solidFill>
                <a:srgbClr val="376092"/>
              </a:solidFill>
              <a:cs typeface="Arial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25760" y="1500205"/>
          <a:ext cx="8892480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 b="1289"/>
          <a:stretch>
            <a:fillRect/>
          </a:stretch>
        </p:blipFill>
        <p:spPr bwMode="auto">
          <a:xfrm>
            <a:off x="392113" y="1127125"/>
            <a:ext cx="83661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Перенос акцента с сопоставления результатов ГИА по  субъектам на сопоставление уровня объективности её проведения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Оценка «правдоподобности» распределения процентов выполнения заданий (Математика, 4 класс)</a:t>
            </a:r>
          </a:p>
        </p:txBody>
      </p:sp>
      <p:pic>
        <p:nvPicPr>
          <p:cNvPr id="74754" name="Рисунок 3"/>
          <p:cNvPicPr>
            <a:picLocks noChangeAspect="1"/>
          </p:cNvPicPr>
          <p:nvPr/>
        </p:nvPicPr>
        <p:blipFill>
          <a:blip r:embed="rId3"/>
          <a:srcRect l="2574" t="28300" r="50955" b="22681"/>
          <a:stretch>
            <a:fillRect/>
          </a:stretch>
        </p:blipFill>
        <p:spPr bwMode="auto">
          <a:xfrm>
            <a:off x="179388" y="700088"/>
            <a:ext cx="5113337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755" name="Группа 2"/>
          <p:cNvGrpSpPr>
            <a:grpSpLocks/>
          </p:cNvGrpSpPr>
          <p:nvPr/>
        </p:nvGrpSpPr>
        <p:grpSpPr bwMode="auto">
          <a:xfrm>
            <a:off x="3779838" y="3648075"/>
            <a:ext cx="5205412" cy="3087688"/>
            <a:chOff x="4584700" y="1038225"/>
            <a:chExt cx="4484688" cy="2662237"/>
          </a:xfrm>
        </p:grpSpPr>
        <p:pic>
          <p:nvPicPr>
            <p:cNvPr id="74777" name="Рисунок 4"/>
            <p:cNvPicPr>
              <a:picLocks noChangeAspect="1"/>
            </p:cNvPicPr>
            <p:nvPr/>
          </p:nvPicPr>
          <p:blipFill>
            <a:blip r:embed="rId4"/>
            <a:srcRect l="50516" t="28693" r="3381" b="22681"/>
            <a:stretch>
              <a:fillRect/>
            </a:stretch>
          </p:blipFill>
          <p:spPr bwMode="auto">
            <a:xfrm>
              <a:off x="4584700" y="1038225"/>
              <a:ext cx="4484688" cy="266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Овал 12"/>
            <p:cNvSpPr/>
            <p:nvPr/>
          </p:nvSpPr>
          <p:spPr>
            <a:xfrm>
              <a:off x="8687800" y="3161171"/>
              <a:ext cx="270805" cy="28743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8399215" y="3166646"/>
              <a:ext cx="270805" cy="28743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5" name="Овал 14"/>
          <p:cNvSpPr/>
          <p:nvPr/>
        </p:nvSpPr>
        <p:spPr>
          <a:xfrm>
            <a:off x="4859338" y="3179763"/>
            <a:ext cx="268287" cy="2873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560888" y="3179763"/>
            <a:ext cx="269875" cy="2873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37200" y="957263"/>
            <a:ext cx="3348038" cy="24050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>
                <a:solidFill>
                  <a:schemeClr val="tx1"/>
                </a:solidFill>
              </a:rPr>
              <a:t>В ОО Краснодарского края невысокий процент выполнения задания повышенной сложности №11 -  в среднем 5%.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>
                <a:solidFill>
                  <a:schemeClr val="tx1"/>
                </a:solidFill>
              </a:rPr>
              <a:t>Но в некоторых школах, например в  СОШ№3 Темрюкского района и СОШ№37 Туапсинского района,  он превысил 20%</a:t>
            </a:r>
          </a:p>
        </p:txBody>
      </p:sp>
      <p:sp>
        <p:nvSpPr>
          <p:cNvPr id="11" name="Овал 10"/>
          <p:cNvSpPr/>
          <p:nvPr/>
        </p:nvSpPr>
        <p:spPr>
          <a:xfrm>
            <a:off x="209550" y="4005263"/>
            <a:ext cx="268288" cy="2873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760" name="TextBox 4"/>
          <p:cNvSpPr txBox="1">
            <a:spLocks noChangeArrowheads="1"/>
          </p:cNvSpPr>
          <p:nvPr/>
        </p:nvSpPr>
        <p:spPr bwMode="auto">
          <a:xfrm>
            <a:off x="477838" y="3984625"/>
            <a:ext cx="3373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- сложные задания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003800" y="2811463"/>
            <a:ext cx="0" cy="3603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748713" y="5748338"/>
            <a:ext cx="0" cy="3603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258888" y="1125538"/>
            <a:ext cx="0" cy="20542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873250" y="1908175"/>
            <a:ext cx="0" cy="12636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182813" y="1468438"/>
            <a:ext cx="11112" cy="17367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3740150" y="2225675"/>
            <a:ext cx="4763" cy="9969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054475" y="2306638"/>
            <a:ext cx="0" cy="9159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4560888" y="3984625"/>
            <a:ext cx="0" cy="21478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905375" y="4083050"/>
            <a:ext cx="0" cy="2033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170488" y="4217988"/>
            <a:ext cx="11112" cy="19034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5537200" y="4830763"/>
            <a:ext cx="1588" cy="13604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5868988" y="4371975"/>
            <a:ext cx="11112" cy="17605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6151563" y="4541838"/>
            <a:ext cx="4762" cy="15906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6773863" y="4027488"/>
            <a:ext cx="0" cy="21478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7104063" y="4513263"/>
            <a:ext cx="11112" cy="16621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7443788" y="5202238"/>
            <a:ext cx="1587" cy="9731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Прямоугольник 1"/>
          <p:cNvSpPr>
            <a:spLocks noChangeArrowheads="1"/>
          </p:cNvSpPr>
          <p:nvPr/>
        </p:nvSpPr>
        <p:spPr bwMode="auto">
          <a:xfrm>
            <a:off x="0" y="30163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376092"/>
                </a:solidFill>
                <a:latin typeface="Calibri" pitchFamily="34" charset="0"/>
              </a:rPr>
              <a:t>Объективность результатов оценочных процедур</a:t>
            </a:r>
          </a:p>
        </p:txBody>
      </p:sp>
      <p:pic>
        <p:nvPicPr>
          <p:cNvPr id="7680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0" y="1557338"/>
            <a:ext cx="90884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0338" y="4703763"/>
            <a:ext cx="255587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низ 1"/>
          <p:cNvSpPr/>
          <p:nvPr/>
        </p:nvSpPr>
        <p:spPr>
          <a:xfrm>
            <a:off x="7451725" y="4041775"/>
            <a:ext cx="673100" cy="57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805" name="TextBox 2"/>
          <p:cNvSpPr txBox="1">
            <a:spLocks noChangeArrowheads="1"/>
          </p:cNvSpPr>
          <p:nvPr/>
        </p:nvSpPr>
        <p:spPr bwMode="auto">
          <a:xfrm>
            <a:off x="6659563" y="3284538"/>
            <a:ext cx="21605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На сайте ЦОКО в разделе «ВПР»/ Информационно-справочные материалы </a:t>
            </a:r>
          </a:p>
        </p:txBody>
      </p:sp>
      <p:sp>
        <p:nvSpPr>
          <p:cNvPr id="76806" name="TextBox 6"/>
          <p:cNvSpPr txBox="1">
            <a:spLocks noChangeArrowheads="1"/>
          </p:cNvSpPr>
          <p:nvPr/>
        </p:nvSpPr>
        <p:spPr bwMode="auto">
          <a:xfrm>
            <a:off x="395288" y="552450"/>
            <a:ext cx="8424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Выполнение заданий группами учащихся на ВПР в 5 кл. по математике в 2017 году</a:t>
            </a:r>
          </a:p>
        </p:txBody>
      </p:sp>
      <p:sp>
        <p:nvSpPr>
          <p:cNvPr id="8" name="Овал 7"/>
          <p:cNvSpPr/>
          <p:nvPr/>
        </p:nvSpPr>
        <p:spPr>
          <a:xfrm>
            <a:off x="3635375" y="2133600"/>
            <a:ext cx="792163" cy="7191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35600" y="2133600"/>
            <a:ext cx="431800" cy="5746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435600" y="4703763"/>
            <a:ext cx="431800" cy="5762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376092"/>
                </a:solidFill>
                <a:latin typeface="Calibri" pitchFamily="34" charset="0"/>
              </a:rPr>
              <a:t>Объективность результатов оценочных процедур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39763"/>
            <a:ext cx="9144000" cy="628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376092"/>
              </a:solidFill>
              <a:cs typeface="Arial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51520" y="1428750"/>
          <a:ext cx="8640960" cy="516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Овал 1"/>
          <p:cNvSpPr/>
          <p:nvPr/>
        </p:nvSpPr>
        <p:spPr>
          <a:xfrm>
            <a:off x="7443788" y="3429000"/>
            <a:ext cx="1152525" cy="10795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63" y="687388"/>
            <a:ext cx="9144000" cy="6302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76092"/>
                </a:solidFill>
                <a:cs typeface="Arial" charset="0"/>
              </a:rPr>
              <a:t>Средний % выполнения заданий на ВПР по математике в 5 классе в 2017 году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Рисунок 1"/>
          <p:cNvPicPr>
            <a:picLocks noChangeAspect="1"/>
          </p:cNvPicPr>
          <p:nvPr/>
        </p:nvPicPr>
        <p:blipFill>
          <a:blip r:embed="rId3"/>
          <a:srcRect l="44089" t="25200" r="26775" b="27200"/>
          <a:stretch>
            <a:fillRect/>
          </a:stretch>
        </p:blipFill>
        <p:spPr bwMode="auto">
          <a:xfrm>
            <a:off x="5251450" y="2363788"/>
            <a:ext cx="338455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Рисунок 2"/>
          <p:cNvPicPr>
            <a:picLocks noChangeAspect="1"/>
          </p:cNvPicPr>
          <p:nvPr/>
        </p:nvPicPr>
        <p:blipFill>
          <a:blip r:embed="rId4"/>
          <a:srcRect l="45619" t="70021" r="27048" b="9492"/>
          <a:stretch>
            <a:fillRect/>
          </a:stretch>
        </p:blipFill>
        <p:spPr bwMode="auto">
          <a:xfrm>
            <a:off x="5003800" y="908050"/>
            <a:ext cx="3683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95338" y="908050"/>
            <a:ext cx="4033837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600"/>
              </a:spcBef>
              <a:defRPr/>
            </a:pP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КОДИФИКАТОР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95338" y="2563813"/>
            <a:ext cx="4271962" cy="503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b="1" smtClean="0">
                <a:solidFill>
                  <a:srgbClr val="7D11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СПЕЦИФИКАЦИЯ</a:t>
            </a:r>
            <a:endParaRPr lang="ru-RU" sz="2600" dirty="0" smtClean="0">
              <a:solidFill>
                <a:srgbClr val="7D1114"/>
              </a:solidFill>
            </a:endParaRPr>
          </a:p>
        </p:txBody>
      </p:sp>
      <p:sp>
        <p:nvSpPr>
          <p:cNvPr id="80901" name="Овал 8"/>
          <p:cNvSpPr>
            <a:spLocks noChangeArrowheads="1"/>
          </p:cNvSpPr>
          <p:nvPr/>
        </p:nvSpPr>
        <p:spPr bwMode="auto">
          <a:xfrm>
            <a:off x="7072313" y="3968750"/>
            <a:ext cx="576262" cy="222250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200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80902" name="Прямая со стрелкой 10"/>
          <p:cNvCxnSpPr>
            <a:cxnSpLocks noChangeShapeType="1"/>
          </p:cNvCxnSpPr>
          <p:nvPr/>
        </p:nvCxnSpPr>
        <p:spPr bwMode="auto">
          <a:xfrm flipH="1" flipV="1">
            <a:off x="5487988" y="1757363"/>
            <a:ext cx="1997075" cy="2232025"/>
          </a:xfrm>
          <a:prstGeom prst="straightConnector1">
            <a:avLst/>
          </a:prstGeom>
          <a:noFill/>
          <a:ln w="50800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80903" name="Прямая со стрелкой 10"/>
          <p:cNvCxnSpPr>
            <a:cxnSpLocks noChangeShapeType="1"/>
            <a:stCxn id="80901" idx="0"/>
          </p:cNvCxnSpPr>
          <p:nvPr/>
        </p:nvCxnSpPr>
        <p:spPr bwMode="auto">
          <a:xfrm flipH="1" flipV="1">
            <a:off x="5456238" y="2147888"/>
            <a:ext cx="1903412" cy="1820862"/>
          </a:xfrm>
          <a:prstGeom prst="straightConnector1">
            <a:avLst/>
          </a:prstGeom>
          <a:noFill/>
          <a:ln w="50800">
            <a:solidFill>
              <a:srgbClr val="7030A0"/>
            </a:solidFill>
            <a:round/>
            <a:headEnd/>
            <a:tailEnd type="arrow" w="med" len="med"/>
          </a:ln>
        </p:spPr>
      </p:cxnSp>
      <p:pic>
        <p:nvPicPr>
          <p:cNvPr id="80904" name="Рисунок 8"/>
          <p:cNvPicPr>
            <a:picLocks noChangeAspect="1"/>
          </p:cNvPicPr>
          <p:nvPr/>
        </p:nvPicPr>
        <p:blipFill>
          <a:blip r:embed="rId5"/>
          <a:srcRect l="2750" t="27600" r="18500" b="57001"/>
          <a:stretch>
            <a:fillRect/>
          </a:stretch>
        </p:blipFill>
        <p:spPr bwMode="auto">
          <a:xfrm>
            <a:off x="387350" y="5627688"/>
            <a:ext cx="82486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95338" y="4935538"/>
            <a:ext cx="398462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600"/>
              </a:spcBef>
              <a:defRPr/>
            </a:pPr>
            <a:r>
              <a:rPr lang="ru-RU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Протокол</a:t>
            </a:r>
          </a:p>
        </p:txBody>
      </p:sp>
      <p:sp>
        <p:nvSpPr>
          <p:cNvPr id="80906" name="Овал 8"/>
          <p:cNvSpPr>
            <a:spLocks noChangeArrowheads="1"/>
          </p:cNvSpPr>
          <p:nvPr/>
        </p:nvSpPr>
        <p:spPr bwMode="auto">
          <a:xfrm>
            <a:off x="5248275" y="3890963"/>
            <a:ext cx="479425" cy="360362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200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80907" name="Прямая со стрелкой 10"/>
          <p:cNvCxnSpPr>
            <a:cxnSpLocks noChangeShapeType="1"/>
          </p:cNvCxnSpPr>
          <p:nvPr/>
        </p:nvCxnSpPr>
        <p:spPr bwMode="auto">
          <a:xfrm flipH="1">
            <a:off x="4511675" y="4251325"/>
            <a:ext cx="939800" cy="1712913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63500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Методическая работа </a:t>
            </a:r>
            <a:br>
              <a:rPr lang="ru-RU" altLang="ru-RU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ru-RU" altLang="ru-RU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на основе анализа  результатов ГИА в 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Задачи МОУО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850" y="1268413"/>
            <a:ext cx="8301038" cy="59309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Скачать с сайта ЦОКО отчёты председателей ПК ЕГЭ и новые данные, размещённые в октябре 2017 (ИСБШ и </a:t>
            </a:r>
            <a:r>
              <a:rPr lang="ru-RU" sz="3800" b="1" dirty="0" err="1" smtClean="0">
                <a:solidFill>
                  <a:schemeClr val="accent1">
                    <a:lumMod val="50000"/>
                  </a:schemeClr>
                </a:solidFill>
              </a:rPr>
              <a:t>др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/>
              <a:t>Распечатать из личного кабинета школы результаты ВПР.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Проанализировать кадровые, материальные и иные ресурсы школы (опыт, стаж, квалификация администрации и </a:t>
            </a:r>
            <a:r>
              <a:rPr lang="ru-RU" sz="3800" b="1" dirty="0" err="1" smtClean="0">
                <a:solidFill>
                  <a:schemeClr val="accent1">
                    <a:lumMod val="50000"/>
                  </a:schemeClr>
                </a:solidFill>
              </a:rPr>
              <a:t>педколлектива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, оснащённость кабинетов, статус МЭП и т.п.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/>
              <a:t>Учесть тип ОО (СОШ, гимназия, лицей, МКШ, вечерняя).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Наложить данные ИСБШ.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/>
              <a:t>Учесть долю обучающихся </a:t>
            </a:r>
            <a:r>
              <a:rPr lang="ru-RU" sz="3800" b="1" dirty="0"/>
              <a:t>по адаптированным образовательным программам; долю воспитанников социально-реабилитационного центра для </a:t>
            </a:r>
            <a:r>
              <a:rPr lang="ru-RU" sz="3800" b="1" dirty="0" smtClean="0"/>
              <a:t>несовершеннолетних.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Изучить и понять позиции по новым показателям  - см. слайды выше.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/>
              <a:t>Оценить достоверность результатов ВПР, </a:t>
            </a:r>
            <a:r>
              <a:rPr lang="ru-RU" sz="3800" b="1" dirty="0" smtClean="0"/>
              <a:t>ОГЭ (видеонаблюдение, математическая статистика)</a:t>
            </a:r>
            <a:endParaRPr lang="ru-RU" sz="3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Проанализировать показатели  в динамике, выявить тенденции.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/>
              <a:t>Сделать вывод на основе комплексного анализа всех факторов.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</a:rPr>
              <a:t>Задачи МОУО 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Ознакомить с полученным анализом администрации ОО.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Получить сделать самоанализ на уровне ОО.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Организовать подготовку к ГИА с учётом выявленных противоречий и проблем.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Влиять на улучшение кадровых, материальных и иных ресурсов школы всеми доступными управленческими методами.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Вести широкую информационную кампанию, информируя педагогические коллективы о целях и смыслах внешних оценок (ВПР, КДР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идеале самооценка школы не должна противоречить оценке МОУО.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5805488"/>
            <a:ext cx="8280400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Анализ результатов  оценочных процедур  позволит объяснить и оценить педагогический вклад  в качество образования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2"/>
                </a:solidFill>
              </a:rPr>
              <a:t>Перспективы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Продолжение участия в проекте «Сдать ЕГЭ про100!» - 11 муниципалитетов, 91 школа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Участие в проекте «Я сдам ЕГЭ»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Подготовка комплексного анализа результатов ВПР, ОГЭ, ЕГЭ. Умение объяснить </a:t>
            </a:r>
            <a:r>
              <a:rPr lang="ru-RU"/>
              <a:t>место </a:t>
            </a:r>
            <a:r>
              <a:rPr lang="ru-RU" smtClean="0"/>
              <a:t>муниципалитета на </a:t>
            </a:r>
            <a:r>
              <a:rPr lang="ru-RU" dirty="0" smtClean="0"/>
              <a:t>федеральной карте результатов оценочных процедур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1057275" y="5516563"/>
            <a:ext cx="70564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!!! ОБЪЕКТИВНОСТЬ ВАЖНЕЕ РЕЗУЛЬТАТОВ !!!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 bwMode="auto">
          <a:xfrm>
            <a:off x="0" y="2349500"/>
            <a:ext cx="914082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itchFamily="49" charset="0"/>
              <a:buChar char="o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B292CA"/>
              </a:buClr>
              <a:defRPr/>
            </a:pPr>
            <a:r>
              <a:rPr lang="ru-RU" sz="5400" kern="0" dirty="0" smtClean="0">
                <a:solidFill>
                  <a:srgbClr val="1D4575"/>
                </a:solidFill>
                <a:latin typeface="+mn-lt"/>
                <a:cs typeface="Times New Roman" panose="02020603050405020304" pitchFamily="18" charset="0"/>
              </a:rPr>
              <a:t>Спасибо за внимание!</a:t>
            </a:r>
            <a:endParaRPr lang="ru-RU" sz="5400" kern="0" dirty="0">
              <a:solidFill>
                <a:srgbClr val="1D4575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475" y="1182688"/>
            <a:ext cx="8648700" cy="4540250"/>
          </a:xfrm>
          <a:prstGeom prst="rect">
            <a:avLst/>
          </a:prstGeom>
          <a:noFill/>
        </p:spPr>
        <p:txBody>
          <a:bodyPr lIns="216000" rIns="252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rgbClr val="C00000"/>
                </a:solidFill>
                <a:latin typeface="+mn-lt"/>
                <a:cs typeface="+mn-cs"/>
              </a:rPr>
              <a:t>  </a:t>
            </a:r>
            <a:r>
              <a:rPr lang="ru-RU" sz="1700" b="1" dirty="0">
                <a:solidFill>
                  <a:srgbClr val="C00000"/>
                </a:solidFill>
                <a:latin typeface="+mn-lt"/>
                <a:cs typeface="+mn-cs"/>
              </a:rPr>
              <a:t>Статистико-аналитический отчет о результатах ЕГЭ / ОГЭ  - центральный документ, на котором основывается деятельность региональной системы повышения квалификации учителей</a:t>
            </a:r>
            <a:endParaRPr lang="ru-RU" sz="17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700" b="1" dirty="0">
                <a:latin typeface="+mn-lt"/>
                <a:cs typeface="+mn-cs"/>
              </a:rPr>
              <a:t>  </a:t>
            </a:r>
            <a:r>
              <a:rPr lang="ru-RU" sz="1700" b="1" dirty="0">
                <a:latin typeface="+mn-lt"/>
                <a:cs typeface="+mn-cs"/>
              </a:rPr>
              <a:t>Цель </a:t>
            </a:r>
            <a:r>
              <a:rPr lang="ru-RU" sz="1700" dirty="0">
                <a:latin typeface="+mn-lt"/>
                <a:cs typeface="+mn-cs"/>
              </a:rPr>
              <a:t>– совершенствование образовательного процесса с учетом результатов ЕГЭ / ОГЭ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700" b="1" dirty="0">
                <a:latin typeface="+mn-lt"/>
                <a:cs typeface="+mn-cs"/>
              </a:rPr>
              <a:t>  </a:t>
            </a:r>
            <a:r>
              <a:rPr lang="ru-RU" sz="1700" b="1" dirty="0">
                <a:latin typeface="+mn-lt"/>
                <a:cs typeface="+mn-cs"/>
              </a:rPr>
              <a:t>Основные принципы</a:t>
            </a:r>
            <a:r>
              <a:rPr lang="ru-RU" sz="1700" dirty="0">
                <a:latin typeface="+mn-lt"/>
                <a:cs typeface="+mn-cs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n-lt"/>
                <a:cs typeface="+mn-cs"/>
              </a:rPr>
              <a:t>1) Отказ от «жонглирования» средними баллами, средними процентами выполнения заданий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n-lt"/>
                <a:cs typeface="+mn-cs"/>
              </a:rPr>
              <a:t>2)</a:t>
            </a:r>
            <a:r>
              <a:rPr lang="en-US" sz="1700" dirty="0">
                <a:latin typeface="+mn-lt"/>
                <a:cs typeface="+mn-cs"/>
              </a:rPr>
              <a:t> </a:t>
            </a:r>
            <a:r>
              <a:rPr lang="ru-RU" sz="1700" dirty="0">
                <a:latin typeface="+mn-lt"/>
                <a:cs typeface="+mn-cs"/>
              </a:rPr>
              <a:t> Содержательный анализ по проверяемыми темам / умениям, навыкам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n-lt"/>
                <a:cs typeface="+mn-cs"/>
              </a:rPr>
              <a:t>3) Дифференцированный анализ качества освоения содержания / развития умений участников ГИА с разным уровнем подготовки (в разных диапазонах результатов)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ru-RU" sz="1700" b="1" dirty="0">
                <a:latin typeface="+mn-lt"/>
                <a:cs typeface="+mn-cs"/>
              </a:rPr>
              <a:t>Привлечение контекстных данных об условиях обучения в ОО – индекс социального благополучия школ по данным 2017 года (посчитан в каждом муниципалитете)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n-lt"/>
                <a:cs typeface="+mn-cs"/>
              </a:rPr>
              <a:t>5) </a:t>
            </a:r>
            <a:r>
              <a:rPr lang="ru-RU" sz="1700" dirty="0">
                <a:solidFill>
                  <a:srgbClr val="C00000"/>
                </a:solidFill>
                <a:latin typeface="+mn-lt"/>
                <a:cs typeface="+mn-cs"/>
              </a:rPr>
              <a:t>«Адресные» рекомендации по совершенствованию </a:t>
            </a:r>
            <a:r>
              <a:rPr lang="en-US" sz="1700" dirty="0">
                <a:solidFill>
                  <a:srgbClr val="C00000"/>
                </a:solidFill>
                <a:latin typeface="+mn-lt"/>
                <a:cs typeface="+mn-cs"/>
              </a:rPr>
              <a:t/>
            </a:r>
            <a:br>
              <a:rPr lang="en-US" sz="1700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ru-RU" sz="1700" dirty="0">
                <a:solidFill>
                  <a:srgbClr val="C00000"/>
                </a:solidFill>
                <a:latin typeface="+mn-lt"/>
                <a:cs typeface="+mn-cs"/>
              </a:rPr>
              <a:t>преподавания учебных предметов обучающимся с разным </a:t>
            </a:r>
            <a:endParaRPr lang="en-US" sz="1700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C00000"/>
                </a:solidFill>
                <a:latin typeface="+mn-lt"/>
                <a:cs typeface="+mn-cs"/>
              </a:rPr>
              <a:t>уровнем подготовки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4438" y="5532438"/>
            <a:ext cx="6408737" cy="12096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70179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70179"/>
                </a:solidFill>
              </a:rPr>
              <a:t>Скачать аналитические отчёты председателей предметных комиссий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70179"/>
                </a:solidFill>
              </a:rPr>
              <a:t>о результатах ЕГЭ в 2017 году можно по ссылке: </a:t>
            </a:r>
            <a:r>
              <a:rPr lang="en-US" sz="1600" dirty="0">
                <a:solidFill>
                  <a:srgbClr val="070179"/>
                </a:solidFill>
                <a:hlinkClick r:id="rId3"/>
              </a:rPr>
              <a:t>http://gas.kubannet.ru/?m=112</a:t>
            </a:r>
            <a:endParaRPr lang="ru-RU" sz="1600" dirty="0">
              <a:solidFill>
                <a:srgbClr val="070179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70179"/>
                </a:solidFill>
              </a:rPr>
              <a:t>Скачать анализ результатов ОГЭ можно по ссылке:  </a:t>
            </a:r>
            <a:r>
              <a:rPr lang="en-US" sz="1400" b="1" dirty="0">
                <a:solidFill>
                  <a:srgbClr val="FF0000"/>
                </a:solidFill>
                <a:hlinkClick r:id="rId4"/>
              </a:rPr>
              <a:t>http://iro23.ru/metodicheskiy-analiz-rezultatov-gia-2017-g</a:t>
            </a:r>
            <a:endParaRPr lang="ru-RU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Анализ результатов ГИА на региональном уровне: данные отчёта в ФИПИ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A6267"/>
            </a:gs>
            <a:gs pos="34172">
              <a:srgbClr val="E0EBEC"/>
            </a:gs>
            <a:gs pos="90000">
              <a:srgbClr val="D8E6E8"/>
            </a:gs>
            <a:gs pos="22000">
              <a:srgbClr val="9ABEC1"/>
            </a:gs>
            <a:gs pos="78000">
              <a:srgbClr val="EEF5F6">
                <a:alpha val="78000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6050"/>
            <a:ext cx="1817688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7813" y="187325"/>
            <a:ext cx="75961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400" b="1" kern="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Методическая работа </a:t>
            </a:r>
            <a:br>
              <a:rPr lang="ru-RU" altLang="ru-RU" sz="2400" b="1" kern="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ru-RU" altLang="ru-RU" sz="2400" b="1" kern="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на основе анализа  результатов ГИА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1268413"/>
          <a:ext cx="8606775" cy="5483066"/>
        </p:xfrm>
        <a:graphic>
          <a:graphicData uri="http://schemas.openxmlformats.org/drawingml/2006/table">
            <a:tbl>
              <a:tblPr/>
              <a:tblGrid>
                <a:gridCol w="4087560">
                  <a:extLst>
                    <a:ext uri="{9D8B030D-6E8A-4147-A177-3AD203B41FA5}"/>
                  </a:extLst>
                </a:gridCol>
                <a:gridCol w="4519215">
                  <a:extLst>
                    <a:ext uri="{9D8B030D-6E8A-4147-A177-3AD203B41FA5}"/>
                  </a:extLst>
                </a:gridCol>
              </a:tblGrid>
              <a:tr h="38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Статистические данные</a:t>
                      </a:r>
                    </a:p>
                  </a:txBody>
                  <a:tcPr marL="121940" marR="121940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Использование</a:t>
                      </a:r>
                    </a:p>
                  </a:txBody>
                  <a:tcPr marL="121940" marR="121940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/>
                </a:extLst>
              </a:tr>
              <a:tr h="122817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Выбор экзаменов по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предметам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участниками ЕГЭ / ОГЭ (кроме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русского языка и математики)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17" marR="1219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Адекватность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выбора заказу на будущих специалистов в субъекте РФ.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Соответствие структуре классов профильного обучения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          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корректировка профилей</a:t>
                      </a:r>
                      <a:endParaRPr lang="ru-RU" sz="16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121917" marR="1219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  <a:tr h="12281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Данные о выполнении групп заданий / отдельных заданий (по темам, умениям), выявление типичных ошибок</a:t>
                      </a:r>
                    </a:p>
                  </a:txBody>
                  <a:tcPr marL="121940" marR="121940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Разработка дидактических материалов и других форм методической поддержки ОО </a:t>
                      </a:r>
                      <a:r>
                        <a:rPr kumimoji="0" lang="ru-RU" sz="16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 базе используемых в регионе УМК (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http://iro23.ru/metodicheskie-rekomendacii-po-predmetam-na-2017-2018-uchebnyy-god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 </a:t>
                      </a:r>
                    </a:p>
                  </a:txBody>
                  <a:tcPr marL="121940" marR="121940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  <a:tr h="15088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Результаты выполнения работы экзаменуемыми с разным уровнем подготовки (не достигшие минимального балла, с результатами до 60 т.б., 80 т.б.,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высокобалльники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</a:p>
                  </a:txBody>
                  <a:tcPr marL="121940" marR="121940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«Адресная»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помощь ОО из разных групп по результатам ЕГЭ.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Особое внимание ОО с высоким % не достигших минимальной границы</a:t>
                      </a:r>
                    </a:p>
                  </a:txBody>
                  <a:tcPr marL="121940" marR="121940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EEC"/>
                    </a:solidFill>
                  </a:tcPr>
                </a:tc>
                <a:extLst>
                  <a:ext uri="{0D108BD9-81ED-4DB2-BD59-A6C34878D82A}"/>
                </a:extLst>
              </a:tr>
              <a:tr h="10493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ИТОГ</a:t>
                      </a:r>
                    </a:p>
                  </a:txBody>
                  <a:tcPr marL="121940" marR="121940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Формирование спектра программ ДПО, программы методической работы на уровне региона,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муниципалитета и ОО</a:t>
                      </a:r>
                    </a:p>
                  </a:txBody>
                  <a:tcPr marL="121940" marR="121940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5435600" y="2519363"/>
            <a:ext cx="215900" cy="4603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61"/>
          <p:cNvGraphicFramePr>
            <a:graphicFrameLocks/>
          </p:cNvGraphicFramePr>
          <p:nvPr/>
        </p:nvGraphicFramePr>
        <p:xfrm>
          <a:off x="255588" y="969963"/>
          <a:ext cx="8638480" cy="5156009"/>
        </p:xfrm>
        <a:graphic>
          <a:graphicData uri="http://schemas.openxmlformats.org/drawingml/2006/table">
            <a:tbl>
              <a:tblPr/>
              <a:tblGrid>
                <a:gridCol w="3605626"/>
                <a:gridCol w="5032854"/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Предмет оценки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Показатель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Готовность к получению профессионального образования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выпускников, выбравших предметы для сдачи ГИА</a:t>
                      </a:r>
                    </a:p>
                  </a:txBody>
                  <a:tcPr marL="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Уровень освоения образовательного стандарта для получения аттестата о среднем образовании.  Уровень освоения образовательного стандарта для получения аттестата общем образовании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выпускников муниципалитета, успешно сдавших два обязательных экзамена (русский язык и математику) на ГИА, из числа выпускников, допущенных к итоговой аттестации и 4 экзамена в форме ОГЭ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Результаты выполнения работы выпускниками с разным уровнем подготовки (не достигшие минимального балла, с результатами от порога до 60 б., от 60 до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80 б., от 81 б.)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выпускников, достигших порогов, характеризующих различные уровни подготовки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Уровень освоения образовательного стандарта для получения профессионального образования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допущенных к ГИА выпускников и не преодолевших минимальные пороги по двум и более учебным предметам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4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Массовость достижения базовых результатов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обучающихся, набравших более 10 баллов по результатам ОГЭ, более 160 баллов по результатам ЕГЭ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КОНТЕКСТ: результаты по группам участников экзамена с учётом типа ОО: СОШ, гимназии, лицеи, МКШ, вечерние, прочие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выпускников ОО соответствующего типа, для проведения анализа на основе нормативно-ориентированного подхода (позволяет определить место ОО по отношению к результатам других ОО подобного типа)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КОНТЕКСТ: индекс социального благополучия территории 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учащихся из семей, где оба родителя имеют высшее образование; доля учащихся из неполных семей; доля учащихся, состоящих на различных видах учета; доля учащихся, для которых русский язык не является родным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14288" y="34925"/>
            <a:ext cx="9158288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Набор показателей для оценки муниципалитета по результатам ЕГЭ и ОГЭ</a:t>
            </a: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525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Привлечение контекстных данных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об условиях обучения в ОО 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0" y="890588"/>
            <a:ext cx="9144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Calibri" pitchFamily="34" charset="0"/>
              </a:rPr>
              <a:t>Индекс социального благополучия школы (ИСБШ):</a:t>
            </a:r>
          </a:p>
          <a:p>
            <a:r>
              <a:rPr lang="ru-RU">
                <a:solidFill>
                  <a:srgbClr val="215968"/>
                </a:solidFill>
                <a:latin typeface="Calibri" pitchFamily="34" charset="0"/>
              </a:rPr>
              <a:t>Доля определяется следующим образом:</a:t>
            </a:r>
          </a:p>
          <a:p>
            <a:r>
              <a:rPr lang="ru-RU">
                <a:solidFill>
                  <a:srgbClr val="215968"/>
                </a:solidFill>
                <a:latin typeface="Calibri" pitchFamily="34" charset="0"/>
              </a:rPr>
              <a:t>Количество учащихся (из указанной категории) следует разделить на общее количество учащихся в школе (доля не может быть больше единицы. Это десятичная дробь, например: 0,56)</a:t>
            </a:r>
          </a:p>
          <a:p>
            <a:endParaRPr lang="ru-RU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>
                <a:solidFill>
                  <a:srgbClr val="C00000"/>
                </a:solidFill>
                <a:latin typeface="Calibri" pitchFamily="34" charset="0"/>
              </a:rPr>
              <a:t>*Индекс социального благополучия школы (ИСБШ) вычисляется следующим образом: </a:t>
            </a:r>
          </a:p>
          <a:p>
            <a:r>
              <a:rPr lang="ru-RU">
                <a:solidFill>
                  <a:srgbClr val="215968"/>
                </a:solidFill>
                <a:latin typeface="Calibri" pitchFamily="34" charset="0"/>
              </a:rPr>
              <a:t>ИСБШ = 85 + 15 × "доля учащихся из семей, где оба родителя имеют высшее образование" - 15 × "доля учащихся из неполных семей" - 55 × "доля учащихся, состоящих на различных видах учета" - 15 × "доля учащихся, для которых русский язык не является родным"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8000" y="4221088"/>
          <a:ext cx="81280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0" y="3763963"/>
            <a:ext cx="4321175" cy="9144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ru-RU" dirty="0" err="1">
                <a:solidFill>
                  <a:schemeClr val="tx1"/>
                </a:solidFill>
              </a:rPr>
              <a:t>ылка</a:t>
            </a:r>
            <a:r>
              <a:rPr lang="ru-RU" dirty="0">
                <a:solidFill>
                  <a:schemeClr val="tx1"/>
                </a:solidFill>
              </a:rPr>
              <a:t> на методику расчёта ИСБШ: </a:t>
            </a:r>
            <a:r>
              <a:rPr lang="en-US" dirty="0">
                <a:solidFill>
                  <a:schemeClr val="tx1"/>
                </a:solidFill>
                <a:hlinkClick r:id="rId8"/>
              </a:rPr>
              <a:t>http://gas.kubannet.ru/?m=112</a:t>
            </a: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0" y="0"/>
          <a:ext cx="9144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Диаграмма 8"/>
          <p:cNvGraphicFramePr>
            <a:graphicFrameLocks/>
          </p:cNvGraphicFramePr>
          <p:nvPr/>
        </p:nvGraphicFramePr>
        <p:xfrm>
          <a:off x="0" y="657225"/>
          <a:ext cx="9144000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r:id="rId4" imgW="9144793" imgH="5480779" progId="Excel.Chart.8">
                  <p:embed/>
                </p:oleObj>
              </mc:Choice>
              <mc:Fallback>
                <p:oleObj r:id="rId4" imgW="9144793" imgH="5480779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57225"/>
                        <a:ext cx="9144000" cy="548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2658</Words>
  <Application>Microsoft Office PowerPoint</Application>
  <PresentationFormat>Экран (4:3)</PresentationFormat>
  <Paragraphs>643</Paragraphs>
  <Slides>37</Slides>
  <Notes>37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Тема Office</vt:lpstr>
      <vt:lpstr>Диаграмма Microsoft Excel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Готовность к получению профессионального образования</vt:lpstr>
      <vt:lpstr>Уровень освоения образовательного стандарта для получения аттестата о среднем 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Доля допущенных к ЕГЭ выпускников, но  не преодолевших минимальные пороги  по двум и более учебным предметам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Набор показателей для оценки школы по результатам ЕГЭ и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МОУО </vt:lpstr>
      <vt:lpstr>Задачи МОУО </vt:lpstr>
      <vt:lpstr>Перспективы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Q9</dc:creator>
  <cp:lastModifiedBy>User</cp:lastModifiedBy>
  <cp:revision>281</cp:revision>
  <cp:lastPrinted>2017-10-09T06:52:36Z</cp:lastPrinted>
  <dcterms:modified xsi:type="dcterms:W3CDTF">2017-10-10T15:14:03Z</dcterms:modified>
</cp:coreProperties>
</file>